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3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7013"/>
    <a:srgbClr val="B88A1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060848"/>
            <a:ext cx="8028384" cy="2088232"/>
          </a:xfrm>
        </p:spPr>
        <p:txBody>
          <a:bodyPr/>
          <a:lstStyle/>
          <a:p>
            <a:pPr marL="182880" indent="0">
              <a:buNone/>
            </a:pPr>
            <a:r>
              <a:rPr lang="en-US" sz="8000" dirty="0"/>
              <a:t>Country Profile</a:t>
            </a:r>
            <a:endParaRPr lang="ru-RU" sz="8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7599" y="5836622"/>
            <a:ext cx="3589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Pomogalova Polina 9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2145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arn-school6.ucoz.ru/mer_2012-2013/304520-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7704" y="3485119"/>
            <a:ext cx="4232777" cy="291378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rickss.ru/wp-content/uploads/2013/04/Neskol-ko-ves-ma-stranny-h-zakonov-SSH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932" y="3501008"/>
            <a:ext cx="4232777" cy="289789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tarlei.ru/wp-content/uploads/2011/03/937a57fa5fb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7219" y="404664"/>
            <a:ext cx="4219841" cy="289789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6321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5408" y="126605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sarreg.ru/uploads/posts/2012-08/1345535055_fl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0860"/>
            <a:ext cx="2427856" cy="158417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issgo2girl.com/wp-content/uploads/2012/11/American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7601" y="526715"/>
            <a:ext cx="2358699" cy="157312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47072" y="145758"/>
            <a:ext cx="848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U.S.A.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http://gallery.sevstar.net/bPIC/200812/2008121692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40860"/>
            <a:ext cx="2358699" cy="158311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078757" y="145758"/>
            <a:ext cx="657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U.K.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367660"/>
            <a:ext cx="2427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The Russian Federation</a:t>
            </a:r>
            <a:endParaRPr lang="ru-RU" sz="16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67601" y="2367660"/>
            <a:ext cx="2358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The United States Of America</a:t>
            </a:r>
            <a:endParaRPr lang="ru-RU" sz="16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28184" y="2400708"/>
            <a:ext cx="2358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The United Kingdom Of Great Britain </a:t>
            </a:r>
            <a:endParaRPr lang="ru-RU" sz="1600" i="1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31144" y="3140968"/>
            <a:ext cx="84173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053749" y="3140867"/>
            <a:ext cx="0" cy="33843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156176" y="3140867"/>
            <a:ext cx="0" cy="33843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1144" y="3357003"/>
            <a:ext cx="2722605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i="1" dirty="0" smtClean="0"/>
              <a:t>Location:   Eurasia</a:t>
            </a:r>
          </a:p>
          <a:p>
            <a:endParaRPr lang="en-US" sz="1500" i="1" dirty="0"/>
          </a:p>
          <a:p>
            <a:r>
              <a:rPr lang="en-US" sz="1500" i="1" dirty="0" smtClean="0"/>
              <a:t>Area:   17 million sq km</a:t>
            </a:r>
          </a:p>
          <a:p>
            <a:endParaRPr lang="en-US" sz="1500" i="1" dirty="0"/>
          </a:p>
          <a:p>
            <a:r>
              <a:rPr lang="en-US" sz="1500" i="1" dirty="0" smtClean="0"/>
              <a:t>Official language:   Russian</a:t>
            </a:r>
          </a:p>
          <a:p>
            <a:endParaRPr lang="en-US" sz="1500" i="1" dirty="0"/>
          </a:p>
          <a:p>
            <a:r>
              <a:rPr lang="en-US" sz="1500" i="1" dirty="0" smtClean="0"/>
              <a:t>Population:   140.3 million</a:t>
            </a:r>
          </a:p>
          <a:p>
            <a:endParaRPr lang="en-US" sz="1500" i="1" dirty="0"/>
          </a:p>
          <a:p>
            <a:r>
              <a:rPr lang="en-US" sz="1500" i="1" dirty="0" smtClean="0"/>
              <a:t>Ethnic groups:   Russian, </a:t>
            </a:r>
          </a:p>
          <a:p>
            <a:r>
              <a:rPr lang="en-US" sz="1500" i="1" dirty="0" smtClean="0"/>
              <a:t>Tatar, Ukrainian, Chuvash,</a:t>
            </a:r>
          </a:p>
          <a:p>
            <a:r>
              <a:rPr lang="en-US" sz="1500" i="1" dirty="0" smtClean="0"/>
              <a:t>Bashkir, Belarussian, Mordva </a:t>
            </a:r>
            <a:endParaRPr lang="ru-RU" sz="1500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411105" y="3357003"/>
            <a:ext cx="2558008" cy="263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i="1" dirty="0"/>
              <a:t>Location</a:t>
            </a:r>
            <a:r>
              <a:rPr lang="en-US" sz="1500" i="1" dirty="0" smtClean="0"/>
              <a:t>:   America</a:t>
            </a:r>
          </a:p>
          <a:p>
            <a:endParaRPr lang="en-US" sz="1500" i="1" dirty="0"/>
          </a:p>
          <a:p>
            <a:r>
              <a:rPr lang="en-US" sz="1500" i="1" dirty="0" smtClean="0"/>
              <a:t>Area:   9.8 million sq km</a:t>
            </a:r>
          </a:p>
          <a:p>
            <a:endParaRPr lang="en-US" sz="1500" i="1" dirty="0"/>
          </a:p>
          <a:p>
            <a:r>
              <a:rPr lang="en-US" sz="1500" i="1" dirty="0" smtClean="0"/>
              <a:t>Official language:   English</a:t>
            </a:r>
          </a:p>
          <a:p>
            <a:endParaRPr lang="en-US" sz="1500" i="1" dirty="0" smtClean="0"/>
          </a:p>
          <a:p>
            <a:r>
              <a:rPr lang="en-US" sz="1500" i="1" dirty="0" smtClean="0"/>
              <a:t>Population:   317.6 million</a:t>
            </a:r>
          </a:p>
          <a:p>
            <a:endParaRPr lang="en-US" sz="1500" i="1" dirty="0"/>
          </a:p>
          <a:p>
            <a:r>
              <a:rPr lang="en-US" sz="1500" i="1" dirty="0" smtClean="0"/>
              <a:t>Ethnic groups:   Americans,</a:t>
            </a:r>
          </a:p>
          <a:p>
            <a:r>
              <a:rPr lang="en-US" sz="1500" i="1" dirty="0" smtClean="0"/>
              <a:t>African, Hispanics, Asian,</a:t>
            </a:r>
          </a:p>
          <a:p>
            <a:r>
              <a:rPr lang="en-US" sz="1500" i="1" dirty="0" smtClean="0"/>
              <a:t>Pacific Islanders</a:t>
            </a:r>
            <a:endParaRPr lang="ru-RU" sz="1500" i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228184" y="3357004"/>
            <a:ext cx="2789546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i="1" dirty="0" smtClean="0"/>
              <a:t>Location:   Europe</a:t>
            </a:r>
          </a:p>
          <a:p>
            <a:endParaRPr lang="en-US" sz="1500" i="1" dirty="0"/>
          </a:p>
          <a:p>
            <a:r>
              <a:rPr lang="en-US" sz="1500" i="1" dirty="0" smtClean="0"/>
              <a:t>Area:  242.5 thousand  sq km</a:t>
            </a:r>
          </a:p>
          <a:p>
            <a:endParaRPr lang="en-US" sz="1500" i="1" dirty="0"/>
          </a:p>
          <a:p>
            <a:r>
              <a:rPr lang="en-US" sz="1500" i="1" dirty="0" smtClean="0"/>
              <a:t>Official language:    English</a:t>
            </a:r>
          </a:p>
          <a:p>
            <a:endParaRPr lang="en-US" sz="1500" i="1" dirty="0"/>
          </a:p>
          <a:p>
            <a:r>
              <a:rPr lang="en-US" sz="1500" i="1" dirty="0" smtClean="0"/>
              <a:t>Population:   61.8 million</a:t>
            </a:r>
          </a:p>
          <a:p>
            <a:endParaRPr lang="en-US" sz="1500" i="1" dirty="0"/>
          </a:p>
          <a:p>
            <a:r>
              <a:rPr lang="en-US" sz="1500" i="1" dirty="0" smtClean="0"/>
              <a:t>Ethnic groups:   English, Irish,</a:t>
            </a:r>
          </a:p>
          <a:p>
            <a:r>
              <a:rPr lang="en-US" sz="1500" i="1" dirty="0" smtClean="0"/>
              <a:t>Welsh, Scots</a:t>
            </a:r>
            <a:endParaRPr lang="ru-RU" sz="1500" i="1" dirty="0"/>
          </a:p>
        </p:txBody>
      </p:sp>
    </p:spTree>
    <p:extLst>
      <p:ext uri="{BB962C8B-B14F-4D97-AF65-F5344CB8AC3E}">
        <p14:creationId xmlns:p14="http://schemas.microsoft.com/office/powerpoint/2010/main" xmlns="" val="805786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77263" y="188639"/>
            <a:ext cx="50369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Russian Federation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http://kabardino-balkaria.roskazna.ru/file/up/72/Image/MYKB/1/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2721981" cy="362779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1411157"/>
            <a:ext cx="2727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Highest Mountains is Elbrus (5,642 metres)</a:t>
            </a:r>
          </a:p>
          <a:p>
            <a:endParaRPr lang="ru-RU" dirty="0"/>
          </a:p>
        </p:txBody>
      </p:sp>
      <p:pic>
        <p:nvPicPr>
          <p:cNvPr id="3080" name="Picture 8" descr="http://rodolad.ucoz.ru/muz/p-4-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65" r="6984"/>
          <a:stretch/>
        </p:blipFill>
        <p:spPr bwMode="auto">
          <a:xfrm>
            <a:off x="6011725" y="2276872"/>
            <a:ext cx="2727863" cy="362779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961692" y="1411157"/>
            <a:ext cx="25010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Largest </a:t>
            </a:r>
            <a:r>
              <a:rPr lang="en-US" i="1" dirty="0" smtClean="0"/>
              <a:t>Lake is Baikal </a:t>
            </a:r>
          </a:p>
          <a:p>
            <a:r>
              <a:rPr lang="en-US" i="1" dirty="0" smtClean="0"/>
              <a:t>(31,5 sq km)</a:t>
            </a:r>
            <a:endParaRPr lang="ru-RU" i="1" dirty="0"/>
          </a:p>
        </p:txBody>
      </p:sp>
      <p:pic>
        <p:nvPicPr>
          <p:cNvPr id="3082" name="Picture 10" descr="http://images.samogo.net/images/73630629_Volga_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40" r="25852"/>
          <a:stretch/>
        </p:blipFill>
        <p:spPr bwMode="auto">
          <a:xfrm>
            <a:off x="3240263" y="2276872"/>
            <a:ext cx="2721429" cy="362779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491880" y="1411156"/>
            <a:ext cx="2318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Longest River is </a:t>
            </a:r>
          </a:p>
          <a:p>
            <a:r>
              <a:rPr lang="en-US" i="1" dirty="0" smtClean="0"/>
              <a:t>The Lena (4,400 km)</a:t>
            </a:r>
          </a:p>
        </p:txBody>
      </p:sp>
    </p:spTree>
    <p:extLst>
      <p:ext uri="{BB962C8B-B14F-4D97-AF65-F5344CB8AC3E}">
        <p14:creationId xmlns:p14="http://schemas.microsoft.com/office/powerpoint/2010/main" xmlns="" val="1738248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196752"/>
            <a:ext cx="27219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Highest Mountains is </a:t>
            </a:r>
            <a:r>
              <a:rPr lang="en-US" i="1" dirty="0" smtClean="0"/>
              <a:t>Mount McKinley (6,194 </a:t>
            </a:r>
            <a:r>
              <a:rPr lang="en-US" i="1" dirty="0"/>
              <a:t>metres)</a:t>
            </a:r>
          </a:p>
        </p:txBody>
      </p:sp>
      <p:pic>
        <p:nvPicPr>
          <p:cNvPr id="9" name="Picture 4" descr="http://www.wildnatureimages.com/Ca%20to%20H/DENALI-BUSES-V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554" y="2276872"/>
            <a:ext cx="2721981" cy="362779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blog.case.edu/ccrhd/uploadedimages/mis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04" r="21117"/>
          <a:stretch/>
        </p:blipFill>
        <p:spPr bwMode="auto">
          <a:xfrm>
            <a:off x="3282859" y="2276873"/>
            <a:ext cx="2664774" cy="362779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25353" y="1196752"/>
            <a:ext cx="26629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Longest River is </a:t>
            </a:r>
          </a:p>
          <a:p>
            <a:r>
              <a:rPr lang="en-US" i="1" dirty="0" smtClean="0"/>
              <a:t>The Mississippi-Missouri</a:t>
            </a:r>
          </a:p>
          <a:p>
            <a:r>
              <a:rPr lang="en-US" i="1" dirty="0" smtClean="0"/>
              <a:t>(6,019 km)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19672" y="188639"/>
            <a:ext cx="63759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United States Of America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8" descr="http://www.gregrob.ca/640x480/superio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22" r="17327"/>
          <a:stretch/>
        </p:blipFill>
        <p:spPr bwMode="auto">
          <a:xfrm>
            <a:off x="5983401" y="2276873"/>
            <a:ext cx="2756187" cy="36379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983401" y="1174392"/>
            <a:ext cx="26741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Largest </a:t>
            </a:r>
            <a:r>
              <a:rPr lang="en-US" i="1" dirty="0" smtClean="0"/>
              <a:t>Lake is Superior</a:t>
            </a:r>
          </a:p>
          <a:p>
            <a:r>
              <a:rPr lang="en-US" i="1" dirty="0" smtClean="0"/>
              <a:t>(83,270 sq km)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3707284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0965" y="188638"/>
            <a:ext cx="79351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United Kingdom Of Great Britain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http://www.caingram.info/Scotland/Ben_nevis/ben_nevis_5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573" r="7398"/>
          <a:stretch/>
        </p:blipFill>
        <p:spPr bwMode="auto">
          <a:xfrm>
            <a:off x="467543" y="2276872"/>
            <a:ext cx="2721981" cy="363708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photos.wikimapia.org/p/00/03/10/86/01_ful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54" r="28004"/>
          <a:stretch/>
        </p:blipFill>
        <p:spPr bwMode="auto">
          <a:xfrm>
            <a:off x="3246144" y="2334488"/>
            <a:ext cx="2715547" cy="35701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48639" y="1411157"/>
            <a:ext cx="2829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Highest Mountains is</a:t>
            </a:r>
          </a:p>
          <a:p>
            <a:r>
              <a:rPr lang="en-US" i="1" dirty="0" smtClean="0"/>
              <a:t>Ben Nevis (1,343 metres)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491880" y="1411156"/>
            <a:ext cx="2316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Longest River is </a:t>
            </a:r>
          </a:p>
          <a:p>
            <a:r>
              <a:rPr lang="en-US" i="1" dirty="0" smtClean="0"/>
              <a:t>The Severn (354 km)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961904" y="1411157"/>
            <a:ext cx="24096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Largest </a:t>
            </a:r>
            <a:r>
              <a:rPr lang="en-US" i="1" dirty="0" smtClean="0"/>
              <a:t>Lake is Lough</a:t>
            </a:r>
          </a:p>
          <a:p>
            <a:r>
              <a:rPr lang="en-US" i="1" dirty="0" smtClean="0"/>
              <a:t>Neagh (382 sq km)</a:t>
            </a:r>
            <a:endParaRPr lang="ru-RU" i="1" dirty="0"/>
          </a:p>
        </p:txBody>
      </p:sp>
      <p:pic>
        <p:nvPicPr>
          <p:cNvPr id="15" name="Picture 8" descr="http://www.i-uk.com/wp-content/uploads/Wo-der-Lough-Neagh-auf-den-Fluss-Bann-trifft-Alastair-Ra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36" r="23306"/>
          <a:stretch/>
        </p:blipFill>
        <p:spPr bwMode="auto">
          <a:xfrm>
            <a:off x="6011725" y="2276873"/>
            <a:ext cx="2727863" cy="362779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52934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77263" y="188639"/>
            <a:ext cx="50369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Russian Federation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857755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Cities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6" descr="http://img0.liveinternet.ru/images/attach/c/8/101/156/101156420_Administratsiy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98" r="23072"/>
          <a:stretch/>
        </p:blipFill>
        <p:spPr bwMode="auto">
          <a:xfrm>
            <a:off x="3246143" y="2276872"/>
            <a:ext cx="2715547" cy="363708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665984" y="179303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ROSTOV-ON-DON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8" descr="http://namonitore.ru/uploads/catalog/towns/sanktpeterburg_16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582" t="3564" b="3538"/>
          <a:stretch/>
        </p:blipFill>
        <p:spPr bwMode="auto">
          <a:xfrm>
            <a:off x="467542" y="2276872"/>
            <a:ext cx="2721981" cy="364536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71600" y="1793030"/>
            <a:ext cx="1867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PETERSBURG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10" descr="http://www.zhaba.ru/site_data/10667/objects_images/6/0/c/original/60c4df623c24e8f75cec2e6efc383d46_2714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42" t="2743" b="9175"/>
          <a:stretch/>
        </p:blipFill>
        <p:spPr bwMode="auto">
          <a:xfrm>
            <a:off x="6011725" y="2276872"/>
            <a:ext cx="2727863" cy="361021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732240" y="1800803"/>
            <a:ext cx="1552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OLGOGRAD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7898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188639"/>
            <a:ext cx="63759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United States Of America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857755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Cities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http://oboi-na-stol.com.ua/wallpapers/2/hq-wallpapers_ru_city_9439_1280x10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368" t="2587" r="2114"/>
          <a:stretch/>
        </p:blipFill>
        <p:spPr bwMode="auto">
          <a:xfrm>
            <a:off x="467543" y="2276873"/>
            <a:ext cx="2721980" cy="367035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59632" y="179303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YORK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4" descr="http://portalik.flyfm.net/uploads/posts/2010-06/1276707340_7006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37" r="33877" b="9902"/>
          <a:stretch/>
        </p:blipFill>
        <p:spPr bwMode="auto">
          <a:xfrm>
            <a:off x="3239255" y="2265095"/>
            <a:ext cx="2722435" cy="363376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94612" y="1789917"/>
            <a:ext cx="162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ANGELES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6" descr="http://www.izlet.bg/pics/locations/14924_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725" y="2276873"/>
            <a:ext cx="2727863" cy="361021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55232" y="1789917"/>
            <a:ext cx="1140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CHICAGO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4708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0965" y="188638"/>
            <a:ext cx="79351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United Kingdom Of Great Britain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857755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Cities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http://www.holidaym.ru/mel/england/manchester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829" y="2265095"/>
            <a:ext cx="2696693" cy="380183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15616" y="179303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MANCHESTER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4" descr="http://img0.liveinternet.ru/images/attach/c/1/50/700/50700997_Liverpool_Pier_Hea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24" r="18685"/>
          <a:stretch/>
        </p:blipFill>
        <p:spPr bwMode="auto">
          <a:xfrm>
            <a:off x="3219472" y="2265095"/>
            <a:ext cx="2792253" cy="380183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94612" y="1789917"/>
            <a:ext cx="162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LIVERPOOL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6" descr="http://img406.imageshack.us/img406/748/800pxnewcastlegreysmonu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76" r="15224"/>
          <a:stretch/>
        </p:blipFill>
        <p:spPr bwMode="auto">
          <a:xfrm>
            <a:off x="6011725" y="2276872"/>
            <a:ext cx="2727863" cy="379005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655576" y="1830347"/>
            <a:ext cx="144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NEWCASTLE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75694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628057"/>
            <a:ext cx="2721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MOSCOW is the capital of Russia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venividi.ru/files/img/5664/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3"/>
            <a:ext cx="2721981" cy="362779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63888" y="188637"/>
            <a:ext cx="1854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7308" y="1628056"/>
            <a:ext cx="2238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Washington is the capital of America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2044" y="1628055"/>
            <a:ext cx="2721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London is the capital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Great Britain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http://img833.imageshack.us/img833/964/londonbigbenphonebox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4755" y="2265095"/>
            <a:ext cx="2726861" cy="362787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ka7-tour.ru/wp-content/uploads/2012/03/x_c6dc746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63" r="19767"/>
          <a:stretch/>
        </p:blipFill>
        <p:spPr bwMode="auto">
          <a:xfrm>
            <a:off x="3219471" y="2265096"/>
            <a:ext cx="2792253" cy="363956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1264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119</TotalTime>
  <Words>264</Words>
  <Application>Microsoft Office PowerPoint</Application>
  <PresentationFormat>Экран (4:3)</PresentationFormat>
  <Paragraphs>80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Country Profile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Country Profile</dc:title>
  <dc:creator>Админ</dc:creator>
  <cp:lastModifiedBy>Пользователь</cp:lastModifiedBy>
  <cp:revision>26</cp:revision>
  <dcterms:created xsi:type="dcterms:W3CDTF">2013-12-22T18:12:31Z</dcterms:created>
  <dcterms:modified xsi:type="dcterms:W3CDTF">2013-12-23T06:33:08Z</dcterms:modified>
</cp:coreProperties>
</file>