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A63818-F302-44DA-8BED-6C2A493D855F}" type="datetimeFigureOut">
              <a:rPr lang="ru-RU" smtClean="0"/>
              <a:t>25.01.2015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EEACB1-2273-4E4F-A88F-D0ED4C2931AB}"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6EEACB1-2273-4E4F-A88F-D0ED4C2931AB}" type="slidenum">
              <a:rPr lang="ru-RU" smtClean="0"/>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085343F7-7227-4143-BB02-0D2864B83DAD}" type="datetimeFigureOut">
              <a:rPr lang="ru-RU" smtClean="0"/>
              <a:t>25.01.2015</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476129D-2275-4682-97AC-FFBE11B5B417}"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85343F7-7227-4143-BB02-0D2864B83DAD}" type="datetimeFigureOut">
              <a:rPr lang="ru-RU" smtClean="0"/>
              <a:t>25.01.2015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76129D-2275-4682-97AC-FFBE11B5B41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85343F7-7227-4143-BB02-0D2864B83DAD}" type="datetimeFigureOut">
              <a:rPr lang="ru-RU" smtClean="0"/>
              <a:t>25.01.2015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76129D-2275-4682-97AC-FFBE11B5B41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085343F7-7227-4143-BB02-0D2864B83DAD}" type="datetimeFigureOut">
              <a:rPr lang="ru-RU" smtClean="0"/>
              <a:t>25.01.2015</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B476129D-2275-4682-97AC-FFBE11B5B417}"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085343F7-7227-4143-BB02-0D2864B83DAD}" type="datetimeFigureOut">
              <a:rPr lang="ru-RU" smtClean="0"/>
              <a:t>25.01.2015</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B476129D-2275-4682-97AC-FFBE11B5B417}" type="slidenum">
              <a:rPr lang="ru-RU" smtClean="0"/>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085343F7-7227-4143-BB02-0D2864B83DAD}" type="datetimeFigureOut">
              <a:rPr lang="ru-RU" smtClean="0"/>
              <a:t>25.01.2015</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B476129D-2275-4682-97AC-FFBE11B5B417}"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085343F7-7227-4143-BB02-0D2864B83DAD}" type="datetimeFigureOut">
              <a:rPr lang="ru-RU" smtClean="0"/>
              <a:t>25.01.2015</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B476129D-2275-4682-97AC-FFBE11B5B417}"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085343F7-7227-4143-BB02-0D2864B83DAD}" type="datetimeFigureOut">
              <a:rPr lang="ru-RU" smtClean="0"/>
              <a:t>25.01.2015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476129D-2275-4682-97AC-FFBE11B5B41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085343F7-7227-4143-BB02-0D2864B83DAD}" type="datetimeFigureOut">
              <a:rPr lang="ru-RU" smtClean="0"/>
              <a:t>25.01.2015</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B476129D-2275-4682-97AC-FFBE11B5B41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085343F7-7227-4143-BB02-0D2864B83DAD}" type="datetimeFigureOut">
              <a:rPr lang="ru-RU" smtClean="0"/>
              <a:t>25.01.2015</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B476129D-2275-4682-97AC-FFBE11B5B417}"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085343F7-7227-4143-BB02-0D2864B83DAD}" type="datetimeFigureOut">
              <a:rPr lang="ru-RU" smtClean="0"/>
              <a:t>25.01.2015</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B476129D-2275-4682-97AC-FFBE11B5B417}"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85343F7-7227-4143-BB02-0D2864B83DAD}" type="datetimeFigureOut">
              <a:rPr lang="ru-RU" smtClean="0"/>
              <a:t>25.01.2015</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476129D-2275-4682-97AC-FFBE11B5B417}"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2924944"/>
            <a:ext cx="8062912" cy="1470025"/>
          </a:xfrm>
        </p:spPr>
        <p:txBody>
          <a:bodyPr>
            <a:noAutofit/>
          </a:bodyPr>
          <a:lstStyle/>
          <a:p>
            <a:r>
              <a:rPr lang="en-US" sz="7200" u="sng" dirty="0" smtClean="0"/>
              <a:t>Television </a:t>
            </a:r>
            <a:r>
              <a:rPr lang="en-US" sz="7200" u="sng" dirty="0" smtClean="0"/>
              <a:t/>
            </a:r>
            <a:br>
              <a:rPr lang="en-US" sz="7200" u="sng" dirty="0" smtClean="0"/>
            </a:br>
            <a:endParaRPr lang="ru-RU" sz="7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229600" cy="1399032"/>
          </a:xfrm>
        </p:spPr>
        <p:txBody>
          <a:bodyPr/>
          <a:lstStyle/>
          <a:p>
            <a:r>
              <a:rPr lang="en-US" dirty="0"/>
              <a:t>C</a:t>
            </a:r>
            <a:r>
              <a:rPr lang="en-US" dirty="0" smtClean="0"/>
              <a:t>reation</a:t>
            </a:r>
            <a:endParaRPr lang="ru-RU" dirty="0"/>
          </a:p>
        </p:txBody>
      </p:sp>
      <p:sp>
        <p:nvSpPr>
          <p:cNvPr id="3" name="Содержимое 2"/>
          <p:cNvSpPr>
            <a:spLocks noGrp="1"/>
          </p:cNvSpPr>
          <p:nvPr>
            <p:ph idx="1"/>
          </p:nvPr>
        </p:nvSpPr>
        <p:spPr>
          <a:xfrm>
            <a:off x="0" y="1268760"/>
            <a:ext cx="8748464" cy="3600400"/>
          </a:xfrm>
        </p:spPr>
        <p:txBody>
          <a:bodyPr>
            <a:normAutofit/>
          </a:bodyPr>
          <a:lstStyle/>
          <a:p>
            <a:r>
              <a:rPr lang="en-US" sz="1200" dirty="0" smtClean="0"/>
              <a:t>In fact it is difficult to understand who invented the first television. Many scientists took part in this. And even more than a dozen years it took to invent it. Let's try to start from the beginning.</a:t>
            </a:r>
          </a:p>
          <a:p>
            <a:r>
              <a:rPr lang="en-US" sz="1200" dirty="0" smtClean="0"/>
              <a:t>The fact that </a:t>
            </a:r>
            <a:r>
              <a:rPr lang="en-US" sz="1400" dirty="0" smtClean="0"/>
              <a:t>light</a:t>
            </a:r>
            <a:r>
              <a:rPr lang="en-US" sz="1200" dirty="0" smtClean="0"/>
              <a:t> affects the electricity (the photoelectric effect), first discovered Heinrich Hertz (German physicist) in 1887. He painted his observations in detail but was not able to clearly explain this phenomenon. Alexander </a:t>
            </a:r>
            <a:r>
              <a:rPr lang="en-US" sz="1200" dirty="0" err="1" smtClean="0"/>
              <a:t>Stoletov</a:t>
            </a:r>
            <a:r>
              <a:rPr lang="en-US" sz="1200" dirty="0" smtClean="0"/>
              <a:t> in </a:t>
            </a:r>
            <a:r>
              <a:rPr lang="en-US" sz="1200" dirty="0" err="1" smtClean="0"/>
              <a:t>february</a:t>
            </a:r>
            <a:r>
              <a:rPr lang="en-US" sz="1200" dirty="0" smtClean="0"/>
              <a:t> 1888 was able to find some regularities of the photoelectric effect. He also has developed the "electric eye". Later this phenomenon many scientists have tried to explain, but only one of them was able to fully explain the nature of the photoelectric effect. They were Albert Einstein (1905).</a:t>
            </a:r>
            <a:endParaRPr lang="ru-RU" sz="1200" dirty="0"/>
          </a:p>
        </p:txBody>
      </p:sp>
      <p:pic>
        <p:nvPicPr>
          <p:cNvPr id="4" name="Рисунок 3" descr="inner.jpg"/>
          <p:cNvPicPr>
            <a:picLocks noChangeAspect="1"/>
          </p:cNvPicPr>
          <p:nvPr/>
        </p:nvPicPr>
        <p:blipFill>
          <a:blip r:embed="rId3" cstate="print"/>
          <a:stretch>
            <a:fillRect/>
          </a:stretch>
        </p:blipFill>
        <p:spPr>
          <a:xfrm>
            <a:off x="251520" y="3068960"/>
            <a:ext cx="3931416" cy="2952328"/>
          </a:xfrm>
          <a:prstGeom prst="rect">
            <a:avLst/>
          </a:prstGeom>
          <a:ln>
            <a:noFill/>
          </a:ln>
          <a:effectLst>
            <a:softEdge rad="112500"/>
          </a:effectLst>
        </p:spPr>
      </p:pic>
      <p:pic>
        <p:nvPicPr>
          <p:cNvPr id="5" name="Рисунок 4" descr="i.jpg"/>
          <p:cNvPicPr>
            <a:picLocks noChangeAspect="1"/>
          </p:cNvPicPr>
          <p:nvPr/>
        </p:nvPicPr>
        <p:blipFill>
          <a:blip r:embed="rId4" cstate="print"/>
          <a:stretch>
            <a:fillRect/>
          </a:stretch>
        </p:blipFill>
        <p:spPr>
          <a:xfrm>
            <a:off x="4788024" y="3068960"/>
            <a:ext cx="4202388" cy="2839451"/>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404664"/>
            <a:ext cx="8229600" cy="4525963"/>
          </a:xfrm>
        </p:spPr>
        <p:txBody>
          <a:bodyPr>
            <a:normAutofit/>
          </a:bodyPr>
          <a:lstStyle/>
          <a:p>
            <a:r>
              <a:rPr lang="en-US" sz="1400" dirty="0" smtClean="0"/>
              <a:t>Scientists from France - Maurice Leblanc and scholar of America - E. Sawyer independently established the main principle of television. According to this principle in order to convey the image you want it fast scan frame by frame which is further transformed into an electrical signal. </a:t>
            </a:r>
            <a:endParaRPr lang="ru-RU" sz="1400" dirty="0"/>
          </a:p>
        </p:txBody>
      </p:sp>
      <p:pic>
        <p:nvPicPr>
          <p:cNvPr id="4" name="Рисунок 3" descr="Mito e2.jpg"/>
          <p:cNvPicPr>
            <a:picLocks noChangeAspect="1"/>
          </p:cNvPicPr>
          <p:nvPr/>
        </p:nvPicPr>
        <p:blipFill>
          <a:blip r:embed="rId2" cstate="print"/>
          <a:stretch>
            <a:fillRect/>
          </a:stretch>
        </p:blipFill>
        <p:spPr>
          <a:xfrm>
            <a:off x="611560" y="2348880"/>
            <a:ext cx="4006466" cy="30243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descr="davidS.png"/>
          <p:cNvPicPr>
            <a:picLocks noChangeAspect="1"/>
          </p:cNvPicPr>
          <p:nvPr/>
        </p:nvPicPr>
        <p:blipFill>
          <a:blip r:embed="rId3" cstate="print"/>
          <a:stretch>
            <a:fillRect/>
          </a:stretch>
        </p:blipFill>
        <p:spPr>
          <a:xfrm>
            <a:off x="5796136" y="2276872"/>
            <a:ext cx="2887588" cy="3654111"/>
          </a:xfrm>
          <a:prstGeom prst="rect">
            <a:avLst/>
          </a:prstGeom>
          <a:ln>
            <a:noFill/>
          </a:ln>
          <a:effectLst>
            <a:softEdge rad="112500"/>
          </a:effectLst>
        </p:spPr>
      </p:pic>
      <p:sp>
        <p:nvSpPr>
          <p:cNvPr id="7" name="Прямоугольник 6"/>
          <p:cNvSpPr/>
          <p:nvPr/>
        </p:nvSpPr>
        <p:spPr>
          <a:xfrm>
            <a:off x="1259632" y="4869160"/>
            <a:ext cx="1784463" cy="369332"/>
          </a:xfrm>
          <a:prstGeom prst="rect">
            <a:avLst/>
          </a:prstGeom>
        </p:spPr>
        <p:txBody>
          <a:bodyPr wrap="none">
            <a:spAutoFit/>
          </a:bodyPr>
          <a:lstStyle/>
          <a:p>
            <a:r>
              <a:rPr lang="en-US" dirty="0" smtClean="0"/>
              <a:t>Maurice Leblanc </a:t>
            </a:r>
            <a:endParaRPr lang="ru-RU" dirty="0"/>
          </a:p>
        </p:txBody>
      </p:sp>
      <p:sp>
        <p:nvSpPr>
          <p:cNvPr id="8" name="Прямоугольник 7"/>
          <p:cNvSpPr/>
          <p:nvPr/>
        </p:nvSpPr>
        <p:spPr>
          <a:xfrm>
            <a:off x="6588224" y="5013176"/>
            <a:ext cx="1085682" cy="369332"/>
          </a:xfrm>
          <a:prstGeom prst="rect">
            <a:avLst/>
          </a:prstGeom>
        </p:spPr>
        <p:txBody>
          <a:bodyPr wrap="none">
            <a:spAutoFit/>
          </a:bodyPr>
          <a:lstStyle/>
          <a:p>
            <a:r>
              <a:rPr lang="en-US" dirty="0" smtClean="0"/>
              <a:t>E. Sawyer</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7581528" cy="4032448"/>
          </a:xfrm>
        </p:spPr>
        <p:txBody>
          <a:bodyPr>
            <a:normAutofit/>
          </a:bodyPr>
          <a:lstStyle/>
          <a:p>
            <a:r>
              <a:rPr lang="en-US" dirty="0" smtClean="0"/>
              <a:t>Boris </a:t>
            </a:r>
            <a:r>
              <a:rPr lang="en-US" dirty="0" err="1" smtClean="0"/>
              <a:t>Rosing</a:t>
            </a:r>
            <a:r>
              <a:rPr lang="en-US" dirty="0" smtClean="0"/>
              <a:t> in 1907 failed to substantiate how we get the picture, thanks to kinescope Brown. Vladimir </a:t>
            </a:r>
            <a:r>
              <a:rPr lang="en-US" dirty="0" smtClean="0"/>
              <a:t>Zworykin</a:t>
            </a:r>
            <a:r>
              <a:rPr lang="ru-RU" dirty="0" smtClean="0"/>
              <a:t> </a:t>
            </a:r>
            <a:r>
              <a:rPr lang="en-US" dirty="0" smtClean="0"/>
              <a:t>in </a:t>
            </a:r>
            <a:r>
              <a:rPr lang="en-US" dirty="0" smtClean="0"/>
              <a:t>1933 in the </a:t>
            </a:r>
            <a:r>
              <a:rPr lang="en-US" dirty="0" smtClean="0"/>
              <a:t>US showed </a:t>
            </a:r>
            <a:r>
              <a:rPr lang="en-US" dirty="0" err="1" smtClean="0"/>
              <a:t>Ikonoskop</a:t>
            </a:r>
            <a:r>
              <a:rPr lang="ru-RU" dirty="0" smtClean="0"/>
              <a:t>.</a:t>
            </a:r>
            <a:endParaRPr lang="en-US" dirty="0" smtClean="0"/>
          </a:p>
        </p:txBody>
      </p:sp>
      <p:pic>
        <p:nvPicPr>
          <p:cNvPr id="4" name="Рисунок 3" descr="1_36.jpg"/>
          <p:cNvPicPr>
            <a:picLocks noChangeAspect="1"/>
          </p:cNvPicPr>
          <p:nvPr/>
        </p:nvPicPr>
        <p:blipFill>
          <a:blip r:embed="rId2" cstate="print"/>
          <a:stretch>
            <a:fillRect/>
          </a:stretch>
        </p:blipFill>
        <p:spPr>
          <a:xfrm>
            <a:off x="539552" y="2564904"/>
            <a:ext cx="2972083" cy="3933056"/>
          </a:xfrm>
          <a:prstGeom prst="rect">
            <a:avLst/>
          </a:prstGeom>
          <a:ln>
            <a:noFill/>
          </a:ln>
          <a:effectLst>
            <a:softEdge rad="112500"/>
          </a:effectLst>
        </p:spPr>
      </p:pic>
      <p:pic>
        <p:nvPicPr>
          <p:cNvPr id="5" name="Рисунок 4" descr="ecd8c1d9-628d-4861-b8be-66b16702d52d.jpg"/>
          <p:cNvPicPr>
            <a:picLocks noChangeAspect="1"/>
          </p:cNvPicPr>
          <p:nvPr/>
        </p:nvPicPr>
        <p:blipFill>
          <a:blip r:embed="rId3" cstate="print"/>
          <a:stretch>
            <a:fillRect/>
          </a:stretch>
        </p:blipFill>
        <p:spPr>
          <a:xfrm>
            <a:off x="4427984" y="2780928"/>
            <a:ext cx="4259485" cy="2592288"/>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0"/>
            <a:ext cx="8229600" cy="4572000"/>
          </a:xfrm>
        </p:spPr>
        <p:txBody>
          <a:bodyPr/>
          <a:lstStyle/>
          <a:p>
            <a:r>
              <a:rPr lang="en-US" dirty="0" smtClean="0"/>
              <a:t>  </a:t>
            </a:r>
            <a:r>
              <a:rPr lang="en-US" sz="1600" dirty="0" err="1" smtClean="0"/>
              <a:t>Zvorykina</a:t>
            </a:r>
            <a:r>
              <a:rPr lang="en-US" sz="1600" dirty="0" smtClean="0"/>
              <a:t> we consider the "father" of modern television. A first electronic television was developed in the American research laboratory, and which led Zworykin. Somewhat </a:t>
            </a:r>
            <a:r>
              <a:rPr lang="en-US" sz="1600" dirty="0" smtClean="0"/>
              <a:t>later </a:t>
            </a:r>
            <a:r>
              <a:rPr lang="en-US" sz="1600" dirty="0" smtClean="0"/>
              <a:t>in </a:t>
            </a:r>
            <a:r>
              <a:rPr lang="en-US" sz="1600" dirty="0" smtClean="0"/>
              <a:t>1939 </a:t>
            </a:r>
            <a:r>
              <a:rPr lang="en-US" sz="1600" dirty="0" smtClean="0"/>
              <a:t>the same laboratory was demonstrated television for mass production.</a:t>
            </a:r>
            <a:endParaRPr lang="ru-RU" sz="1600" dirty="0"/>
          </a:p>
        </p:txBody>
      </p:sp>
      <p:pic>
        <p:nvPicPr>
          <p:cNvPr id="4" name="Рисунок 3" descr="b27f6b57995b.jpg"/>
          <p:cNvPicPr>
            <a:picLocks noChangeAspect="1"/>
          </p:cNvPicPr>
          <p:nvPr/>
        </p:nvPicPr>
        <p:blipFill>
          <a:blip r:embed="rId2" cstate="print"/>
          <a:stretch>
            <a:fillRect/>
          </a:stretch>
        </p:blipFill>
        <p:spPr>
          <a:xfrm>
            <a:off x="2771800" y="1412776"/>
            <a:ext cx="4248472" cy="5310590"/>
          </a:xfrm>
          <a:prstGeom prst="rect">
            <a:avLst/>
          </a:prstGeom>
          <a:ln>
            <a:noFill/>
          </a:ln>
          <a:effectLst>
            <a:softEdge rad="112500"/>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47</TotalTime>
  <Words>224</Words>
  <Application>Microsoft Office PowerPoint</Application>
  <PresentationFormat>Экран (4:3)</PresentationFormat>
  <Paragraphs>10</Paragraphs>
  <Slides>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Яркая</vt:lpstr>
      <vt:lpstr>Television  </vt:lpstr>
      <vt:lpstr>Creation</vt:lpstr>
      <vt:lpstr>Слайд 3</vt:lpstr>
      <vt:lpstr>Слайд 4</vt:lpstr>
      <vt:lpstr>Слайд 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1</cp:lastModifiedBy>
  <cp:revision>5</cp:revision>
  <dcterms:created xsi:type="dcterms:W3CDTF">2015-01-25T18:02:23Z</dcterms:created>
  <dcterms:modified xsi:type="dcterms:W3CDTF">2015-01-25T18:49:23Z</dcterms:modified>
</cp:coreProperties>
</file>