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F682E73-6335-471F-8835-0B5C070F4154}" type="datetimeFigureOut">
              <a:rPr lang="ru-RU" smtClean="0"/>
              <a:t>19.01.2015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109D33-30D9-495D-A054-ADC917610C1C}" type="slidenum">
              <a:rPr lang="ru-RU" smtClean="0"/>
              <a:t>‹#›</a:t>
            </a:fld>
            <a:endParaRPr lang="ru-RU"/>
          </a:p>
        </p:txBody>
      </p:sp>
    </p:spTree>
    <p:extLst>
      <p:ext uri="{BB962C8B-B14F-4D97-AF65-F5344CB8AC3E}">
        <p14:creationId xmlns:p14="http://schemas.microsoft.com/office/powerpoint/2010/main" val="636247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F682E73-6335-471F-8835-0B5C070F4154}" type="datetimeFigureOut">
              <a:rPr lang="ru-RU" smtClean="0"/>
              <a:t>19.01.2015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109D33-30D9-495D-A054-ADC917610C1C}" type="slidenum">
              <a:rPr lang="ru-RU" smtClean="0"/>
              <a:t>‹#›</a:t>
            </a:fld>
            <a:endParaRPr lang="ru-RU"/>
          </a:p>
        </p:txBody>
      </p:sp>
    </p:spTree>
    <p:extLst>
      <p:ext uri="{BB962C8B-B14F-4D97-AF65-F5344CB8AC3E}">
        <p14:creationId xmlns:p14="http://schemas.microsoft.com/office/powerpoint/2010/main" val="4165197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F682E73-6335-471F-8835-0B5C070F4154}" type="datetimeFigureOut">
              <a:rPr lang="ru-RU" smtClean="0"/>
              <a:t>19.01.2015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109D33-30D9-495D-A054-ADC917610C1C}" type="slidenum">
              <a:rPr lang="ru-RU" smtClean="0"/>
              <a:t>‹#›</a:t>
            </a:fld>
            <a:endParaRPr lang="ru-RU"/>
          </a:p>
        </p:txBody>
      </p:sp>
    </p:spTree>
    <p:extLst>
      <p:ext uri="{BB962C8B-B14F-4D97-AF65-F5344CB8AC3E}">
        <p14:creationId xmlns:p14="http://schemas.microsoft.com/office/powerpoint/2010/main" val="2482400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F682E73-6335-471F-8835-0B5C070F4154}" type="datetimeFigureOut">
              <a:rPr lang="ru-RU" smtClean="0"/>
              <a:t>19.01.2015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109D33-30D9-495D-A054-ADC917610C1C}" type="slidenum">
              <a:rPr lang="ru-RU" smtClean="0"/>
              <a:t>‹#›</a:t>
            </a:fld>
            <a:endParaRPr lang="ru-RU"/>
          </a:p>
        </p:txBody>
      </p:sp>
    </p:spTree>
    <p:extLst>
      <p:ext uri="{BB962C8B-B14F-4D97-AF65-F5344CB8AC3E}">
        <p14:creationId xmlns:p14="http://schemas.microsoft.com/office/powerpoint/2010/main" val="33591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F682E73-6335-471F-8835-0B5C070F4154}" type="datetimeFigureOut">
              <a:rPr lang="ru-RU" smtClean="0"/>
              <a:t>19.01.2015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109D33-30D9-495D-A054-ADC917610C1C}" type="slidenum">
              <a:rPr lang="ru-RU" smtClean="0"/>
              <a:t>‹#›</a:t>
            </a:fld>
            <a:endParaRPr lang="ru-RU"/>
          </a:p>
        </p:txBody>
      </p:sp>
    </p:spTree>
    <p:extLst>
      <p:ext uri="{BB962C8B-B14F-4D97-AF65-F5344CB8AC3E}">
        <p14:creationId xmlns:p14="http://schemas.microsoft.com/office/powerpoint/2010/main" val="3588525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F682E73-6335-471F-8835-0B5C070F4154}" type="datetimeFigureOut">
              <a:rPr lang="ru-RU" smtClean="0"/>
              <a:t>19.01.2015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4109D33-30D9-495D-A054-ADC917610C1C}" type="slidenum">
              <a:rPr lang="ru-RU" smtClean="0"/>
              <a:t>‹#›</a:t>
            </a:fld>
            <a:endParaRPr lang="ru-RU"/>
          </a:p>
        </p:txBody>
      </p:sp>
    </p:spTree>
    <p:extLst>
      <p:ext uri="{BB962C8B-B14F-4D97-AF65-F5344CB8AC3E}">
        <p14:creationId xmlns:p14="http://schemas.microsoft.com/office/powerpoint/2010/main" val="2937522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F682E73-6335-471F-8835-0B5C070F4154}" type="datetimeFigureOut">
              <a:rPr lang="ru-RU" smtClean="0"/>
              <a:t>19.01.2015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4109D33-30D9-495D-A054-ADC917610C1C}" type="slidenum">
              <a:rPr lang="ru-RU" smtClean="0"/>
              <a:t>‹#›</a:t>
            </a:fld>
            <a:endParaRPr lang="ru-RU"/>
          </a:p>
        </p:txBody>
      </p:sp>
    </p:spTree>
    <p:extLst>
      <p:ext uri="{BB962C8B-B14F-4D97-AF65-F5344CB8AC3E}">
        <p14:creationId xmlns:p14="http://schemas.microsoft.com/office/powerpoint/2010/main" val="2573335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F682E73-6335-471F-8835-0B5C070F4154}" type="datetimeFigureOut">
              <a:rPr lang="ru-RU" smtClean="0"/>
              <a:t>19.01.2015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4109D33-30D9-495D-A054-ADC917610C1C}" type="slidenum">
              <a:rPr lang="ru-RU" smtClean="0"/>
              <a:t>‹#›</a:t>
            </a:fld>
            <a:endParaRPr lang="ru-RU"/>
          </a:p>
        </p:txBody>
      </p:sp>
    </p:spTree>
    <p:extLst>
      <p:ext uri="{BB962C8B-B14F-4D97-AF65-F5344CB8AC3E}">
        <p14:creationId xmlns:p14="http://schemas.microsoft.com/office/powerpoint/2010/main" val="303114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F682E73-6335-471F-8835-0B5C070F4154}" type="datetimeFigureOut">
              <a:rPr lang="ru-RU" smtClean="0"/>
              <a:t>19.01.2015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4109D33-30D9-495D-A054-ADC917610C1C}" type="slidenum">
              <a:rPr lang="ru-RU" smtClean="0"/>
              <a:t>‹#›</a:t>
            </a:fld>
            <a:endParaRPr lang="ru-RU"/>
          </a:p>
        </p:txBody>
      </p:sp>
    </p:spTree>
    <p:extLst>
      <p:ext uri="{BB962C8B-B14F-4D97-AF65-F5344CB8AC3E}">
        <p14:creationId xmlns:p14="http://schemas.microsoft.com/office/powerpoint/2010/main" val="2967667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F682E73-6335-471F-8835-0B5C070F4154}" type="datetimeFigureOut">
              <a:rPr lang="ru-RU" smtClean="0"/>
              <a:t>19.01.2015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4109D33-30D9-495D-A054-ADC917610C1C}" type="slidenum">
              <a:rPr lang="ru-RU" smtClean="0"/>
              <a:t>‹#›</a:t>
            </a:fld>
            <a:endParaRPr lang="ru-RU"/>
          </a:p>
        </p:txBody>
      </p:sp>
    </p:spTree>
    <p:extLst>
      <p:ext uri="{BB962C8B-B14F-4D97-AF65-F5344CB8AC3E}">
        <p14:creationId xmlns:p14="http://schemas.microsoft.com/office/powerpoint/2010/main" val="1097175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F682E73-6335-471F-8835-0B5C070F4154}" type="datetimeFigureOut">
              <a:rPr lang="ru-RU" smtClean="0"/>
              <a:t>19.01.2015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4109D33-30D9-495D-A054-ADC917610C1C}" type="slidenum">
              <a:rPr lang="ru-RU" smtClean="0"/>
              <a:t>‹#›</a:t>
            </a:fld>
            <a:endParaRPr lang="ru-RU"/>
          </a:p>
        </p:txBody>
      </p:sp>
    </p:spTree>
    <p:extLst>
      <p:ext uri="{BB962C8B-B14F-4D97-AF65-F5344CB8AC3E}">
        <p14:creationId xmlns:p14="http://schemas.microsoft.com/office/powerpoint/2010/main" val="3999608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682E73-6335-471F-8835-0B5C070F4154}" type="datetimeFigureOut">
              <a:rPr lang="ru-RU" smtClean="0"/>
              <a:t>19.01.2015</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09D33-30D9-495D-A054-ADC917610C1C}" type="slidenum">
              <a:rPr lang="ru-RU" smtClean="0"/>
              <a:t>‹#›</a:t>
            </a:fld>
            <a:endParaRPr lang="ru-RU"/>
          </a:p>
        </p:txBody>
      </p:sp>
    </p:spTree>
    <p:extLst>
      <p:ext uri="{BB962C8B-B14F-4D97-AF65-F5344CB8AC3E}">
        <p14:creationId xmlns:p14="http://schemas.microsoft.com/office/powerpoint/2010/main" val="1867212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811" y="214648"/>
            <a:ext cx="11230377" cy="6858000"/>
          </a:xfrm>
          <a:prstGeom prst="rect">
            <a:avLst/>
          </a:prstGeom>
        </p:spPr>
      </p:pic>
      <p:sp>
        <p:nvSpPr>
          <p:cNvPr id="2" name="Заголовок 1"/>
          <p:cNvSpPr>
            <a:spLocks noGrp="1"/>
          </p:cNvSpPr>
          <p:nvPr>
            <p:ph type="ctrTitle"/>
          </p:nvPr>
        </p:nvSpPr>
        <p:spPr>
          <a:xfrm>
            <a:off x="862885" y="148712"/>
            <a:ext cx="9144000" cy="1667209"/>
          </a:xfrm>
        </p:spPr>
        <p:txBody>
          <a:bodyPr>
            <a:normAutofit fontScale="90000"/>
          </a:bodyPr>
          <a:lstStyle/>
          <a:p>
            <a:r>
              <a:rPr lang="en-US" b="1" dirty="0" smtClean="0">
                <a:effectLst>
                  <a:outerShdw blurRad="38100" dist="38100" dir="2700000" algn="tl">
                    <a:srgbClr val="000000">
                      <a:alpha val="43137"/>
                    </a:srgbClr>
                  </a:outerShdw>
                </a:effectLst>
                <a:latin typeface="Castellar" panose="020A0402060406010301" pitchFamily="18" charset="0"/>
              </a:rPr>
              <a:t>Ancient Rome: How it was</a:t>
            </a:r>
            <a:endParaRPr lang="ru-RU" b="1"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noFill/>
          <a:ln>
            <a:solidFill>
              <a:schemeClr val="bg1"/>
            </a:solidFill>
          </a:ln>
        </p:spPr>
        <p:txBody>
          <a:bodyPr/>
          <a:lstStyle/>
          <a:p>
            <a:r>
              <a:rPr lang="en-US" dirty="0" smtClean="0">
                <a:solidFill>
                  <a:schemeClr val="bg1"/>
                </a:solidFill>
              </a:rPr>
              <a:t>the civilization of ancient Rome was located in the Apennine peninsula. According to legend, Rome was founded in 753 BC by Romulus and Remus, who was raised a wolf.</a:t>
            </a:r>
            <a:endParaRPr lang="ru-RU" dirty="0">
              <a:solidFill>
                <a:schemeClr val="bg1"/>
              </a:solidFill>
            </a:endParaRPr>
          </a:p>
        </p:txBody>
      </p:sp>
      <p:sp>
        <p:nvSpPr>
          <p:cNvPr id="6" name="Заголовок 1"/>
          <p:cNvSpPr txBox="1">
            <a:spLocks/>
          </p:cNvSpPr>
          <p:nvPr/>
        </p:nvSpPr>
        <p:spPr>
          <a:xfrm>
            <a:off x="1239592" y="192937"/>
            <a:ext cx="9144000" cy="613058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smtClean="0">
                <a:effectLst>
                  <a:outerShdw blurRad="38100" dist="38100" dir="2700000" algn="tl">
                    <a:srgbClr val="000000">
                      <a:alpha val="43137"/>
                    </a:srgbClr>
                  </a:outerShdw>
                </a:effectLst>
                <a:latin typeface="Castellar" panose="020A0402060406010301" pitchFamily="18" charset="0"/>
              </a:rPr>
              <a:t/>
            </a:r>
            <a:br>
              <a:rPr lang="en-US" b="1" dirty="0" smtClean="0">
                <a:effectLst>
                  <a:outerShdw blurRad="38100" dist="38100" dir="2700000" algn="tl">
                    <a:srgbClr val="000000">
                      <a:alpha val="43137"/>
                    </a:srgbClr>
                  </a:outerShdw>
                </a:effectLst>
                <a:latin typeface="Castellar" panose="020A0402060406010301" pitchFamily="18" charset="0"/>
              </a:rPr>
            </a:br>
            <a:endParaRPr lang="ru-RU"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43841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1645" y="167426"/>
            <a:ext cx="11292077" cy="6806073"/>
          </a:xfrm>
        </p:spPr>
      </p:pic>
      <p:sp>
        <p:nvSpPr>
          <p:cNvPr id="2" name="Заголовок 1"/>
          <p:cNvSpPr>
            <a:spLocks noGrp="1"/>
          </p:cNvSpPr>
          <p:nvPr>
            <p:ph type="title"/>
          </p:nvPr>
        </p:nvSpPr>
        <p:spPr>
          <a:xfrm>
            <a:off x="400931" y="167426"/>
            <a:ext cx="7325991" cy="2865137"/>
          </a:xfrm>
        </p:spPr>
        <p:txBody>
          <a:bodyPr>
            <a:noAutofit/>
          </a:bodyPr>
          <a:lstStyle/>
          <a:p>
            <a:pPr algn="ctr"/>
            <a:r>
              <a:rPr lang="en-US" sz="2400" b="1" spc="-150" dirty="0" smtClean="0">
                <a:solidFill>
                  <a:schemeClr val="bg1"/>
                </a:solidFill>
                <a:effectLst>
                  <a:outerShdw blurRad="38100" dist="38100" dir="2700000" algn="tl">
                    <a:srgbClr val="000000">
                      <a:alpha val="43137"/>
                    </a:srgbClr>
                  </a:outerShdw>
                </a:effectLst>
              </a:rPr>
              <a:t/>
            </a:r>
            <a:br>
              <a:rPr lang="en-US" sz="2400" b="1" spc="-150" dirty="0" smtClean="0">
                <a:solidFill>
                  <a:schemeClr val="bg1"/>
                </a:solidFill>
                <a:effectLst>
                  <a:outerShdw blurRad="38100" dist="38100" dir="2700000" algn="tl">
                    <a:srgbClr val="000000">
                      <a:alpha val="43137"/>
                    </a:srgbClr>
                  </a:outerShdw>
                </a:effectLst>
              </a:rPr>
            </a:br>
            <a:r>
              <a:rPr lang="en-US" sz="2400" spc="-150" dirty="0" smtClean="0">
                <a:solidFill>
                  <a:srgbClr val="FF0000"/>
                </a:solidFill>
                <a:effectLst>
                  <a:outerShdw blurRad="38100" dist="38100" dir="2700000" algn="tl">
                    <a:srgbClr val="000000">
                      <a:alpha val="43137"/>
                    </a:srgbClr>
                  </a:outerShdw>
                </a:effectLst>
              </a:rPr>
              <a:t>The ancient Romans appear to us harsh, physically strong, developed, hardy people. Judging from the portraits and busts, like they were in the present inhabitants of Northern Italy, Austria, Switzerland (medium height, gray eyes, blond or brown-haired). Romans appear to us harsh, physically strong, developed, hardy people. Judging from the portraits and busts, like they were in the present inhabitants of Northern Italy, Austria, Switzerland (medium height, gray eyes, blond or brown-haired).</a:t>
            </a:r>
            <a:endParaRPr lang="ru-RU" sz="2400" spc="-150" dirty="0">
              <a:solidFill>
                <a:srgbClr val="FF0000"/>
              </a:solidFill>
              <a:effectLst>
                <a:outerShdw blurRad="38100" dist="38100" dir="2700000" algn="tl">
                  <a:srgbClr val="000000">
                    <a:alpha val="43137"/>
                  </a:srgbClr>
                </a:outerShdw>
              </a:effectLst>
            </a:endParaRP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26923" y="331066"/>
            <a:ext cx="3948715" cy="5350563"/>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28217" y="3125729"/>
            <a:ext cx="4058053" cy="3084120"/>
          </a:xfrm>
          <a:prstGeom prst="rect">
            <a:avLst/>
          </a:prstGeom>
        </p:spPr>
      </p:pic>
      <p:pic>
        <p:nvPicPr>
          <p:cNvPr id="7" name="Рисунок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8779" y="3125729"/>
            <a:ext cx="2922304" cy="3940936"/>
          </a:xfrm>
          <a:prstGeom prst="rect">
            <a:avLst/>
          </a:prstGeom>
        </p:spPr>
      </p:pic>
    </p:spTree>
    <p:extLst>
      <p:ext uri="{BB962C8B-B14F-4D97-AF65-F5344CB8AC3E}">
        <p14:creationId xmlns:p14="http://schemas.microsoft.com/office/powerpoint/2010/main" val="3946230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3335" y="206062"/>
            <a:ext cx="11578107" cy="6574597"/>
          </a:xfrm>
        </p:spPr>
      </p:pic>
      <p:sp>
        <p:nvSpPr>
          <p:cNvPr id="2" name="Заголовок 1"/>
          <p:cNvSpPr>
            <a:spLocks noGrp="1"/>
          </p:cNvSpPr>
          <p:nvPr>
            <p:ph type="title"/>
          </p:nvPr>
        </p:nvSpPr>
        <p:spPr>
          <a:xfrm rot="10800000" flipV="1">
            <a:off x="283334" y="321972"/>
            <a:ext cx="5317901" cy="2511380"/>
          </a:xfrm>
        </p:spPr>
        <p:txBody>
          <a:bodyPr>
            <a:noAutofit/>
          </a:bodyPr>
          <a:lstStyle/>
          <a:p>
            <a:r>
              <a:rPr lang="en-US" sz="2400" b="1" dirty="0" smtClean="0">
                <a:solidFill>
                  <a:schemeClr val="bg1"/>
                </a:solidFill>
                <a:effectLst>
                  <a:outerShdw blurRad="38100" dist="38100" dir="2700000" algn="tl">
                    <a:srgbClr val="000000">
                      <a:alpha val="43137"/>
                    </a:srgbClr>
                  </a:outerShdw>
                </a:effectLst>
              </a:rPr>
              <a:t>For better use of daylight Romans used to get up very early, often around four in the morning and, after breakfast, began to engage in public affairs. Like the Greeks, the Romans ate three times a day. Early in the morning - the first breakfast, around noon - the second in the evening - dinner</a:t>
            </a:r>
            <a:r>
              <a:rPr lang="en-US" sz="2400" dirty="0" smtClean="0">
                <a:solidFill>
                  <a:schemeClr val="bg1"/>
                </a:solidFill>
              </a:rPr>
              <a:t>.</a:t>
            </a:r>
            <a:endParaRPr lang="ru-RU" sz="2400" dirty="0">
              <a:solidFill>
                <a:schemeClr val="bg1"/>
              </a:solidFill>
            </a:endParaRPr>
          </a:p>
        </p:txBody>
      </p:sp>
      <p:sp>
        <p:nvSpPr>
          <p:cNvPr id="5" name="Прямоугольник 4"/>
          <p:cNvSpPr/>
          <p:nvPr/>
        </p:nvSpPr>
        <p:spPr>
          <a:xfrm>
            <a:off x="5683338" y="193182"/>
            <a:ext cx="6096000" cy="6370975"/>
          </a:xfrm>
          <a:prstGeom prst="rect">
            <a:avLst/>
          </a:prstGeom>
        </p:spPr>
        <p:txBody>
          <a:bodyPr>
            <a:spAutoFit/>
          </a:bodyPr>
          <a:lstStyle/>
          <a:p>
            <a:r>
              <a:rPr lang="en-US" sz="2400" b="1" dirty="0" smtClean="0">
                <a:solidFill>
                  <a:schemeClr val="bg1"/>
                </a:solidFill>
                <a:effectLst>
                  <a:outerShdw blurRad="38100" dist="38100" dir="2700000" algn="tl">
                    <a:srgbClr val="000000">
                      <a:alpha val="43137"/>
                    </a:srgbClr>
                  </a:outerShdw>
                </a:effectLst>
              </a:rPr>
              <a:t>Boys and girls started to train with seven years. Rich parents prefer home schooling. Poor schools used the services. Then was born and the prototype of the modern education: children pass through three stages of education: primary, secondary and higher education.</a:t>
            </a:r>
            <a:br>
              <a:rPr lang="en-US" sz="2400" b="1" dirty="0" smtClean="0">
                <a:solidFill>
                  <a:schemeClr val="bg1"/>
                </a:solidFill>
                <a:effectLst>
                  <a:outerShdw blurRad="38100" dist="38100" dir="2700000" algn="tl">
                    <a:srgbClr val="000000">
                      <a:alpha val="43137"/>
                    </a:srgbClr>
                  </a:outerShdw>
                </a:effectLst>
              </a:rPr>
            </a:br>
            <a:r>
              <a:rPr lang="en-US" sz="2400" b="1" dirty="0" smtClean="0">
                <a:solidFill>
                  <a:schemeClr val="bg1"/>
                </a:solidFill>
                <a:effectLst>
                  <a:outerShdw blurRad="38100" dist="38100" dir="2700000" algn="tl">
                    <a:srgbClr val="000000">
                      <a:alpha val="43137"/>
                    </a:srgbClr>
                  </a:outerShdw>
                </a:effectLst>
              </a:rPr>
              <a:t>   Head of the family, taking care of the education of children, tried to hire teachers for their children or Greeks get to teach a slave-Greek. At the age of 17-18 years old young man had to leave the Roman doctrine and undergo military service.</a:t>
            </a:r>
          </a:p>
          <a:p>
            <a:r>
              <a:rPr lang="en-US" sz="2400" b="1" dirty="0" smtClean="0">
                <a:solidFill>
                  <a:schemeClr val="bg1"/>
                </a:solidFill>
                <a:effectLst>
                  <a:outerShdw blurRad="38100" dist="38100" dir="2700000" algn="tl">
                    <a:srgbClr val="000000">
                      <a:alpha val="43137"/>
                    </a:srgbClr>
                  </a:outerShdw>
                </a:effectLst>
              </a:rPr>
              <a:t>  Romans cared for and that the women were educated in connection with the role that they have in the family: the organizer of family life educator and early childhood.</a:t>
            </a:r>
            <a:endParaRPr lang="ru-RU" sz="24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9560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3830" y="0"/>
            <a:ext cx="11800827" cy="6858000"/>
          </a:xfrm>
        </p:spPr>
      </p:pic>
      <p:sp>
        <p:nvSpPr>
          <p:cNvPr id="2" name="Заголовок 1"/>
          <p:cNvSpPr>
            <a:spLocks noGrp="1"/>
          </p:cNvSpPr>
          <p:nvPr>
            <p:ph type="title"/>
          </p:nvPr>
        </p:nvSpPr>
        <p:spPr>
          <a:xfrm>
            <a:off x="683654" y="1099221"/>
            <a:ext cx="10515600" cy="1325563"/>
          </a:xfrm>
        </p:spPr>
        <p:txBody>
          <a:bodyPr>
            <a:normAutofit fontScale="90000"/>
          </a:bodyPr>
          <a:lstStyle/>
          <a:p>
            <a:pPr algn="ctr"/>
            <a:r>
              <a:rPr lang="en-US" b="1" dirty="0" smtClean="0">
                <a:solidFill>
                  <a:schemeClr val="bg1"/>
                </a:solidFill>
                <a:effectLst>
                  <a:outerShdw blurRad="38100" dist="38100" dir="2700000" algn="tl">
                    <a:srgbClr val="000000">
                      <a:alpha val="43137"/>
                    </a:srgbClr>
                  </a:outerShdw>
                </a:effectLst>
              </a:rPr>
              <a:t>Ancient Rome to the modern world gave Roman law, some architectural forms and solutions</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 (arch and dome) and many other innovations.</a:t>
            </a:r>
            <a:br>
              <a:rPr lang="en-US" b="1" dirty="0" smtClean="0">
                <a:solidFill>
                  <a:schemeClr val="bg1"/>
                </a:solidFill>
                <a:effectLst>
                  <a:outerShdw blurRad="38100" dist="38100" dir="2700000" algn="tl">
                    <a:srgbClr val="000000">
                      <a:alpha val="43137"/>
                    </a:srgbClr>
                  </a:outerShdw>
                </a:effectLst>
              </a:rPr>
            </a:br>
            <a:r>
              <a:rPr lang="en-US" b="1" dirty="0" smtClean="0">
                <a:solidFill>
                  <a:schemeClr val="bg1"/>
                </a:solidFill>
                <a:effectLst>
                  <a:outerShdw blurRad="38100" dist="38100" dir="2700000" algn="tl">
                    <a:srgbClr val="000000">
                      <a:alpha val="43137"/>
                    </a:srgbClr>
                  </a:outerShdw>
                </a:effectLst>
              </a:rPr>
              <a:t> For ex.: wheeled water mills. Christianity as a religion born in the territory of the Roman Empire.</a:t>
            </a:r>
            <a:endParaRPr lang="ru-RU"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248220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165</Words>
  <Application>Microsoft Office PowerPoint</Application>
  <PresentationFormat>Широкоэкранный</PresentationFormat>
  <Paragraphs>8</Paragraphs>
  <Slides>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vt:i4>
      </vt:variant>
    </vt:vector>
  </HeadingPairs>
  <TitlesOfParts>
    <vt:vector size="9" baseType="lpstr">
      <vt:lpstr>Arial</vt:lpstr>
      <vt:lpstr>Calibri</vt:lpstr>
      <vt:lpstr>Calibri Light</vt:lpstr>
      <vt:lpstr>Castellar</vt:lpstr>
      <vt:lpstr>Тема Office</vt:lpstr>
      <vt:lpstr>Ancient Rome: How it was</vt:lpstr>
      <vt:lpstr> The ancient Romans appear to us harsh, physically strong, developed, hardy people. Judging from the portraits and busts, like they were in the present inhabitants of Northern Italy, Austria, Switzerland (medium height, gray eyes, blond or brown-haired). Romans appear to us harsh, physically strong, developed, hardy people. Judging from the portraits and busts, like they were in the present inhabitants of Northern Italy, Austria, Switzerland (medium height, gray eyes, blond or brown-haired).</vt:lpstr>
      <vt:lpstr>For better use of daylight Romans used to get up very early, often around four in the morning and, after breakfast, began to engage in public affairs. Like the Greeks, the Romans ate three times a day. Early in the morning - the first breakfast, around noon - the second in the evening - dinner.</vt:lpstr>
      <vt:lpstr>Ancient Rome to the modern world gave Roman law, some architectural forms and solutions  (arch and dome) and many other innovations.  For ex.: wheeled water mills. Christianity as a religion born in the territory of the Roman Empire.</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Ancient Rome: How it was</dc:title>
  <dc:creator>User</dc:creator>
  <cp:lastModifiedBy>User</cp:lastModifiedBy>
  <cp:revision>5</cp:revision>
  <dcterms:created xsi:type="dcterms:W3CDTF">2015-01-19T12:47:39Z</dcterms:created>
  <dcterms:modified xsi:type="dcterms:W3CDTF">2015-01-19T14:10:59Z</dcterms:modified>
</cp:coreProperties>
</file>