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3" r:id="rId4"/>
    <p:sldId id="258" r:id="rId5"/>
    <p:sldId id="259" r:id="rId6"/>
    <p:sldId id="261" r:id="rId7"/>
    <p:sldId id="267" r:id="rId8"/>
    <p:sldId id="262" r:id="rId9"/>
    <p:sldId id="274" r:id="rId10"/>
    <p:sldId id="263" r:id="rId11"/>
    <p:sldId id="268" r:id="rId12"/>
    <p:sldId id="269" r:id="rId13"/>
    <p:sldId id="275" r:id="rId14"/>
    <p:sldId id="270" r:id="rId15"/>
    <p:sldId id="264" r:id="rId16"/>
    <p:sldId id="271" r:id="rId17"/>
    <p:sldId id="265" r:id="rId18"/>
    <p:sldId id="280" r:id="rId19"/>
    <p:sldId id="276" r:id="rId20"/>
    <p:sldId id="266" r:id="rId21"/>
    <p:sldId id="279" r:id="rId22"/>
    <p:sldId id="25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03" autoAdjust="0"/>
    <p:restoredTop sz="94660"/>
  </p:normalViewPr>
  <p:slideViewPr>
    <p:cSldViewPr>
      <p:cViewPr>
        <p:scale>
          <a:sx n="62" d="100"/>
          <a:sy n="62" d="100"/>
        </p:scale>
        <p:origin x="-17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glish.ru/art/english_school3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tif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5000636"/>
            <a:ext cx="4981258" cy="1571636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работы</a:t>
            </a:r>
          </a:p>
          <a:p>
            <a:pPr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Гладской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Елены Викторовны – учителя иностранного языка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18. г. Невинномысска </a:t>
            </a: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91120132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85794"/>
            <a:ext cx="4833971" cy="362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Коммуникация</a:t>
            </a:r>
            <a:endParaRPr lang="ru-RU" dirty="0"/>
          </a:p>
        </p:txBody>
      </p:sp>
      <p:pic>
        <p:nvPicPr>
          <p:cNvPr id="4" name="Содержимое 3" descr="Изображение 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9"/>
            <a:ext cx="4607751" cy="3071834"/>
          </a:xfrm>
        </p:spPr>
      </p:pic>
      <p:pic>
        <p:nvPicPr>
          <p:cNvPr id="5" name="Рисунок 4" descr="Изображение 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571744"/>
            <a:ext cx="4857752" cy="3238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Коммуникация</a:t>
            </a:r>
            <a:endParaRPr lang="ru-RU" dirty="0"/>
          </a:p>
        </p:txBody>
      </p:sp>
      <p:pic>
        <p:nvPicPr>
          <p:cNvPr id="4" name="Содержимое 3" descr="141120132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4191029" cy="3143272"/>
          </a:xfrm>
        </p:spPr>
      </p:pic>
      <p:pic>
        <p:nvPicPr>
          <p:cNvPr id="5" name="Рисунок 4" descr="221120132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214686"/>
            <a:ext cx="4095779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Аудирование</a:t>
            </a:r>
            <a:endParaRPr lang="ru-RU" b="1" i="1" dirty="0" smtClean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115328" cy="428628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Аудирование</a:t>
            </a:r>
            <a:r>
              <a:rPr lang="ru-RU" b="1" dirty="0" smtClean="0"/>
              <a:t> </a:t>
            </a:r>
            <a:r>
              <a:rPr lang="ru-RU" dirty="0" smtClean="0"/>
              <a:t>– это восприятие и понимание на слух речи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ru-RU" b="1" dirty="0" smtClean="0"/>
              <a:t>Цель:</a:t>
            </a:r>
            <a:r>
              <a:rPr lang="ru-RU" dirty="0" smtClean="0"/>
              <a:t> научить понимать звучащую речь в реальном общении. </a:t>
            </a:r>
            <a:r>
              <a:rPr lang="ru-RU" dirty="0" err="1" smtClean="0"/>
              <a:t>Аудирование</a:t>
            </a:r>
            <a:r>
              <a:rPr lang="ru-RU" dirty="0" smtClean="0"/>
              <a:t> </a:t>
            </a:r>
            <a:r>
              <a:rPr lang="ru-RU" dirty="0" smtClean="0"/>
              <a:t>даёт информацию для развития навыков говорения и письма, являясь средством обучения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2914650" cy="1571625"/>
          </a:xfrm>
        </p:spPr>
      </p:pic>
      <p:pic>
        <p:nvPicPr>
          <p:cNvPr id="6" name="Рисунок 5" descr="IELTS-life-changing-t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000372"/>
            <a:ext cx="3589052" cy="2976566"/>
          </a:xfrm>
          <a:prstGeom prst="rect">
            <a:avLst/>
          </a:prstGeom>
        </p:spPr>
      </p:pic>
      <p:pic>
        <p:nvPicPr>
          <p:cNvPr id="7" name="Рисунок 6" descr="British_Counc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386" y="1285860"/>
            <a:ext cx="354776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олен</a:t>
            </a:r>
            <a:endParaRPr lang="ru-RU" dirty="0"/>
          </a:p>
        </p:txBody>
      </p:sp>
      <p:pic>
        <p:nvPicPr>
          <p:cNvPr id="4" name="Рисунок 3" descr="оле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64" y="0"/>
            <a:ext cx="8715436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b="1" dirty="0" smtClean="0"/>
              <a:t>Цель</a:t>
            </a:r>
            <a:r>
              <a:rPr lang="ru-RU" sz="3600" dirty="0" smtClean="0"/>
              <a:t> состоит в свободном чтении про себя с общим охватыванием содержания</a:t>
            </a:r>
            <a:r>
              <a:rPr lang="en-US" sz="3600" dirty="0" smtClean="0"/>
              <a:t>,</a:t>
            </a:r>
            <a:r>
              <a:rPr lang="ru-RU" sz="3600" dirty="0" smtClean="0"/>
              <a:t> в процессе которого чтец не углубляется в детали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011201322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3"/>
            <a:ext cx="3714776" cy="2786082"/>
          </a:xfrm>
        </p:spPr>
      </p:pic>
      <p:pic>
        <p:nvPicPr>
          <p:cNvPr id="5" name="Рисунок 4" descr="201120132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071942"/>
            <a:ext cx="3429024" cy="2571767"/>
          </a:xfrm>
          <a:prstGeom prst="rect">
            <a:avLst/>
          </a:prstGeom>
        </p:spPr>
      </p:pic>
      <p:pic>
        <p:nvPicPr>
          <p:cNvPr id="6" name="Рисунок 5" descr="281020132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214422"/>
            <a:ext cx="3643338" cy="273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Письмо</a:t>
            </a:r>
            <a:endParaRPr lang="ru-RU" dirty="0"/>
          </a:p>
        </p:txBody>
      </p:sp>
      <p:pic>
        <p:nvPicPr>
          <p:cNvPr id="4" name="Содержимое 3" descr="pismo_drugu_na_anglijsko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85860"/>
            <a:ext cx="7143800" cy="5267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Проектный метод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   Метод </a:t>
            </a:r>
            <a:r>
              <a:rPr lang="ru-RU" dirty="0" smtClean="0">
                <a:solidFill>
                  <a:srgbClr val="000000"/>
                </a:solidFill>
              </a:rPr>
              <a:t>проектов при </a:t>
            </a:r>
            <a:r>
              <a:rPr lang="ru-RU" u="sng" dirty="0" smtClean="0">
                <a:solidFill>
                  <a:srgbClr val="C00000"/>
                </a:solidFill>
                <a:hlinkClick r:id="rId2"/>
              </a:rPr>
              <a:t>обучении английскому языку</a:t>
            </a:r>
            <a:r>
              <a:rPr lang="ru-RU" dirty="0" smtClean="0">
                <a:solidFill>
                  <a:srgbClr val="000000"/>
                </a:solidFill>
              </a:rPr>
              <a:t>, таким образом, можно считать не простым, но эффективным этапом в формировании критического мышления.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«Вся гордость учителя в учениках, в росте посеянных семян»</a:t>
            </a:r>
            <a:br>
              <a:rPr lang="ru-RU" sz="1800" b="1" i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i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    Д.И. Менделеев</a:t>
            </a:r>
            <a:endParaRPr lang="ru-RU" sz="1800" b="1" i="1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CCI29112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500034" y="1214422"/>
            <a:ext cx="1803082" cy="2571768"/>
          </a:xfrm>
        </p:spPr>
      </p:pic>
      <p:pic>
        <p:nvPicPr>
          <p:cNvPr id="10" name="Рисунок 9" descr="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924131" y="1576275"/>
            <a:ext cx="2571769" cy="1848063"/>
          </a:xfrm>
          <a:prstGeom prst="rect">
            <a:avLst/>
          </a:prstGeom>
        </p:spPr>
      </p:pic>
      <p:pic>
        <p:nvPicPr>
          <p:cNvPr id="12" name="Рисунок 11" descr="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285860"/>
            <a:ext cx="1818034" cy="2500330"/>
          </a:xfrm>
          <a:prstGeom prst="rect">
            <a:avLst/>
          </a:prstGeom>
        </p:spPr>
      </p:pic>
      <p:pic>
        <p:nvPicPr>
          <p:cNvPr id="14" name="Рисунок 13" descr="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295385" y="3705351"/>
            <a:ext cx="2334322" cy="3210380"/>
          </a:xfrm>
          <a:prstGeom prst="rect">
            <a:avLst/>
          </a:prstGeom>
        </p:spPr>
      </p:pic>
      <p:pic>
        <p:nvPicPr>
          <p:cNvPr id="16" name="Рисунок 15" descr="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970926" y="1672884"/>
            <a:ext cx="2286016" cy="1654845"/>
          </a:xfrm>
          <a:prstGeom prst="rect">
            <a:avLst/>
          </a:prstGeom>
        </p:spPr>
      </p:pic>
      <p:pic>
        <p:nvPicPr>
          <p:cNvPr id="18" name="Рисунок 17" descr="0001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3971096"/>
            <a:ext cx="1857388" cy="2570525"/>
          </a:xfrm>
          <a:prstGeom prst="rect">
            <a:avLst/>
          </a:prstGeom>
        </p:spPr>
      </p:pic>
      <p:pic>
        <p:nvPicPr>
          <p:cNvPr id="20" name="Рисунок 19" descr="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3929066"/>
            <a:ext cx="1795132" cy="2714620"/>
          </a:xfrm>
          <a:prstGeom prst="rect">
            <a:avLst/>
          </a:prstGeom>
        </p:spPr>
      </p:pic>
      <p:pic>
        <p:nvPicPr>
          <p:cNvPr id="21" name="Рисунок 20" descr="8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2066" y="4000504"/>
            <a:ext cx="1818033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5.goodfon.ru/wallpaper/previews/346799-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7783191" cy="507209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normalizeH="0" baseline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Яблочки</a:t>
            </a:r>
            <a:r>
              <a:rPr kumimoji="0" lang="ru-RU" sz="4000" b="1" i="1" u="none" strike="noStrike" kern="1200" normalizeH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в моей корзине</a:t>
            </a:r>
            <a:endParaRPr kumimoji="0" lang="ru-RU" sz="4000" b="1" i="1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</a:t>
            </a:r>
            <a:endParaRPr lang="ru-RU" b="1" i="1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9" name="Picture 1" descr="C:\Users\Администратор\Desktop\конкурс Гладская Е.В\очный Этап\урок\грамоты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14282" y="1214422"/>
            <a:ext cx="2131978" cy="2928958"/>
          </a:xfrm>
          <a:prstGeom prst="rect">
            <a:avLst/>
          </a:prstGeom>
          <a:noFill/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214422"/>
            <a:ext cx="2129695" cy="2928958"/>
          </a:xfrm>
          <a:prstGeom prst="rect">
            <a:avLst/>
          </a:prstGeo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285860"/>
            <a:ext cx="2084046" cy="2866176"/>
          </a:xfrm>
          <a:prstGeom prst="rect">
            <a:avLst/>
          </a:prstGeom>
        </p:spPr>
      </p:pic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48174" y="4170963"/>
            <a:ext cx="2115320" cy="2611666"/>
          </a:xfrm>
          <a:prstGeom prst="rect">
            <a:avLst/>
          </a:prstGeom>
        </p:spPr>
      </p:pic>
      <p:pic>
        <p:nvPicPr>
          <p:cNvPr id="12" name="Рисунок 11" descr="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6614701" y="957671"/>
            <a:ext cx="2129675" cy="2928928"/>
          </a:xfrm>
          <a:prstGeom prst="rect">
            <a:avLst/>
          </a:prstGeom>
        </p:spPr>
      </p:pic>
      <p:pic>
        <p:nvPicPr>
          <p:cNvPr id="10" name="Рисунок 9" descr="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009438" y="3991430"/>
            <a:ext cx="1988387" cy="2863791"/>
          </a:xfrm>
          <a:prstGeom prst="rect">
            <a:avLst/>
          </a:prstGeom>
        </p:spPr>
      </p:pic>
      <p:pic>
        <p:nvPicPr>
          <p:cNvPr id="11" name="Содержимое 4" descr="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29256" y="4214818"/>
            <a:ext cx="1921903" cy="2643182"/>
          </a:xfrm>
          <a:prstGeom prst="rect">
            <a:avLst/>
          </a:prstGeom>
        </p:spPr>
      </p:pic>
      <p:pic>
        <p:nvPicPr>
          <p:cNvPr id="14" name="Рисунок 13" descr="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93319" y="4143356"/>
            <a:ext cx="1850681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Содержимо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592935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5900" b="1" dirty="0" smtClean="0"/>
          </a:p>
          <a:p>
            <a:pPr algn="ctr">
              <a:buNone/>
            </a:pPr>
            <a:r>
              <a:rPr lang="ru-RU" sz="17600" b="1" i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Используемая литература:</a:t>
            </a:r>
          </a:p>
          <a:p>
            <a:pPr lvl="0"/>
            <a:endParaRPr lang="ru-RU" sz="3800" dirty="0" smtClean="0"/>
          </a:p>
          <a:p>
            <a:pPr lvl="0"/>
            <a:endParaRPr lang="ru-RU" sz="3800" dirty="0" smtClean="0"/>
          </a:p>
          <a:p>
            <a:pPr lvl="0"/>
            <a:r>
              <a:rPr lang="ru-RU" sz="7200" dirty="0" err="1" smtClean="0"/>
              <a:t>Петрусинский</a:t>
            </a:r>
            <a:r>
              <a:rPr lang="ru-RU" sz="7200" dirty="0" smtClean="0"/>
              <a:t>  В.В.сборник `Игры - обучение, тренинг, досуг` в семи книгах (1998).</a:t>
            </a:r>
            <a:endParaRPr lang="ru-RU" sz="7200" b="1" dirty="0" smtClean="0"/>
          </a:p>
          <a:p>
            <a:pPr lvl="0"/>
            <a:r>
              <a:rPr lang="ru-RU" sz="7200" dirty="0" smtClean="0"/>
              <a:t>Зимняя И.А. Психологические акценты обучения говорению на </a:t>
            </a:r>
            <a:br>
              <a:rPr lang="ru-RU" sz="7200" dirty="0" smtClean="0"/>
            </a:br>
            <a:r>
              <a:rPr lang="ru-RU" sz="7200" dirty="0" smtClean="0"/>
              <a:t>иностранных языках. М., 1978.</a:t>
            </a:r>
            <a:endParaRPr lang="ru-RU" sz="7200" b="1" dirty="0" smtClean="0"/>
          </a:p>
          <a:p>
            <a:pPr lvl="0"/>
            <a:r>
              <a:rPr lang="ru-RU" sz="7200" dirty="0" smtClean="0"/>
              <a:t>Китайгородская Г.А. Психолого-педагогические принципы метода </a:t>
            </a:r>
            <a:br>
              <a:rPr lang="ru-RU" sz="7200" dirty="0" smtClean="0"/>
            </a:br>
            <a:r>
              <a:rPr lang="ru-RU" sz="7200" dirty="0" smtClean="0"/>
              <a:t>активизации резервных возможностей обучаемого. М., изд. МГУ, 1981. </a:t>
            </a:r>
            <a:br>
              <a:rPr lang="ru-RU" sz="7200" dirty="0" smtClean="0"/>
            </a:br>
            <a:endParaRPr lang="ru-RU" sz="7200" b="1" dirty="0" smtClean="0"/>
          </a:p>
          <a:p>
            <a:pPr lvl="0"/>
            <a:r>
              <a:rPr lang="ru-RU" sz="7200" dirty="0" smtClean="0"/>
              <a:t>Китайгородская Г.А. Принципы интенсивного обучения иностранным языкам. Журнал «Иностранные языки в школе» № 6, 1988 г. </a:t>
            </a:r>
            <a:br>
              <a:rPr lang="ru-RU" sz="7200" dirty="0" smtClean="0"/>
            </a:br>
            <a:endParaRPr lang="ru-RU" sz="7200" b="1" dirty="0" smtClean="0"/>
          </a:p>
          <a:p>
            <a:pPr lvl="0"/>
            <a:r>
              <a:rPr lang="ru-RU" sz="7200" dirty="0" smtClean="0"/>
              <a:t>. Китайгородская Г.А. Принципы интенсивного обучения иностранным языкам. Журнал «Иностранные языки в школе» № 6, 1988 г. (ссылка на Г.В. </a:t>
            </a:r>
            <a:r>
              <a:rPr lang="ru-RU" sz="7200" dirty="0" err="1" smtClean="0"/>
              <a:t>Колшанского</a:t>
            </a:r>
            <a:r>
              <a:rPr lang="ru-RU" sz="7200" dirty="0" smtClean="0"/>
              <a:t> стр. 6)</a:t>
            </a:r>
            <a:endParaRPr lang="ru-RU" sz="7200" b="1" dirty="0" smtClean="0"/>
          </a:p>
          <a:p>
            <a:pPr lvl="0"/>
            <a:r>
              <a:rPr lang="ru-RU" sz="7200" dirty="0" err="1" smtClean="0"/>
              <a:t>Ксензова</a:t>
            </a:r>
            <a:r>
              <a:rPr lang="ru-RU" sz="7200" dirty="0" smtClean="0"/>
              <a:t> Г.Ю. Оценочная деятельность учителя. М. 1999 г. </a:t>
            </a:r>
            <a:br>
              <a:rPr lang="ru-RU" sz="7200" dirty="0" smtClean="0"/>
            </a:br>
            <a:r>
              <a:rPr lang="ru-RU" sz="7200" dirty="0" smtClean="0"/>
              <a:t>Леонтьев А.Н. Деятельность. Сознание. Личность. М., 1975.Селевко Г.К. Современные образовательные технологии. М. 1998.</a:t>
            </a:r>
            <a:br>
              <a:rPr lang="ru-RU" sz="7200" dirty="0" smtClean="0"/>
            </a:br>
            <a:endParaRPr lang="ru-RU" sz="7200" b="1" dirty="0" smtClean="0"/>
          </a:p>
          <a:p>
            <a:pPr lvl="0"/>
            <a:r>
              <a:rPr lang="ru-RU" sz="7200" dirty="0" smtClean="0"/>
              <a:t>Хуторской А.В. Технология проецирования ключевых и предметных </a:t>
            </a:r>
            <a:br>
              <a:rPr lang="ru-RU" sz="7200" dirty="0" smtClean="0"/>
            </a:br>
            <a:r>
              <a:rPr lang="ru-RU" sz="7200" dirty="0" smtClean="0"/>
              <a:t>компетенций</a:t>
            </a:r>
            <a:endParaRPr lang="ru-RU" sz="7200" b="1" dirty="0" smtClean="0"/>
          </a:p>
          <a:p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отр да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7562"/>
            <a:ext cx="4429124" cy="3321843"/>
          </a:xfrm>
          <a:prstGeom prst="rect">
            <a:avLst/>
          </a:prstGeom>
        </p:spPr>
      </p:pic>
      <p:pic>
        <p:nvPicPr>
          <p:cNvPr id="11" name="Рисунок 10" descr="Биг бэ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214010"/>
            <a:ext cx="3895747" cy="5201836"/>
          </a:xfrm>
          <a:prstGeom prst="rect">
            <a:avLst/>
          </a:prstGeom>
        </p:spPr>
      </p:pic>
      <p:pic>
        <p:nvPicPr>
          <p:cNvPr id="12" name="Рисунок 11" descr="Пиз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6929"/>
            <a:ext cx="4357686" cy="289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44824"/>
            <a:ext cx="6881418" cy="3168352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i="1" dirty="0" smtClean="0"/>
              <a:t>Учитель открывает дверь, а входишь ты сам 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en-US" sz="4000" i="1" dirty="0" smtClean="0"/>
              <a:t>                </a:t>
            </a:r>
            <a:br>
              <a:rPr lang="en-US" sz="4000" i="1" dirty="0" smtClean="0"/>
            </a:br>
            <a:r>
              <a:rPr lang="en-US" sz="4000" i="1" dirty="0" smtClean="0"/>
              <a:t> </a:t>
            </a:r>
            <a:r>
              <a:rPr lang="ru-RU" sz="3100" b="1" i="1" dirty="0" smtClean="0"/>
              <a:t>Китайская </a:t>
            </a:r>
            <a:r>
              <a:rPr lang="en-US" sz="3100" b="1" i="1" dirty="0" smtClean="0"/>
              <a:t>  </a:t>
            </a:r>
            <a:r>
              <a:rPr lang="ru-RU" sz="3100" b="1" i="1" dirty="0" smtClean="0"/>
              <a:t>народная </a:t>
            </a:r>
            <a:r>
              <a:rPr lang="en-US" sz="3100" b="1" i="1" dirty="0" smtClean="0"/>
              <a:t/>
            </a:r>
            <a:br>
              <a:rPr lang="en-US" sz="3100" b="1" i="1" dirty="0" smtClean="0"/>
            </a:br>
            <a:r>
              <a:rPr lang="ru-RU" sz="3100" b="1" i="1" dirty="0" smtClean="0"/>
              <a:t>мудрость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01038" cy="1071546"/>
          </a:xfrm>
        </p:spPr>
        <p:txBody>
          <a:bodyPr/>
          <a:lstStyle/>
          <a:p>
            <a:r>
              <a:rPr lang="ru-RU" sz="3200" b="1" i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Цель</a:t>
            </a:r>
            <a:r>
              <a:rPr lang="ru-RU" sz="4000" b="1" i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358246" cy="48577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i="1" dirty="0" smtClean="0">
                <a:latin typeface="+mj-lt"/>
                <a:ea typeface="+mj-ea"/>
                <a:cs typeface="+mj-cs"/>
              </a:rPr>
              <a:t>    </a:t>
            </a:r>
            <a:r>
              <a:rPr lang="ru-RU" sz="1600" i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b="1" i="1" dirty="0" smtClean="0">
                <a:latin typeface="+mj-lt"/>
                <a:ea typeface="+mj-ea"/>
                <a:cs typeface="+mj-cs"/>
              </a:rPr>
              <a:t>Создание </a:t>
            </a:r>
            <a:r>
              <a:rPr lang="ru-RU" sz="2400" b="1" i="1" dirty="0" smtClean="0">
                <a:latin typeface="+mj-lt"/>
                <a:ea typeface="+mj-ea"/>
                <a:cs typeface="+mj-cs"/>
              </a:rPr>
              <a:t>условий для становления гражданина России готового и способного осуществлять межкультурное общение на иностранном </a:t>
            </a:r>
            <a:r>
              <a:rPr lang="ru-RU" sz="2400" b="1" i="1" dirty="0" smtClean="0">
                <a:latin typeface="+mj-lt"/>
                <a:ea typeface="+mj-ea"/>
                <a:cs typeface="+mj-cs"/>
              </a:rPr>
              <a:t>языке</a:t>
            </a:r>
          </a:p>
          <a:p>
            <a:pPr algn="ctr">
              <a:buNone/>
            </a:pPr>
            <a:r>
              <a:rPr lang="ru-RU" b="1" i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</a:p>
          <a:p>
            <a:r>
              <a:rPr lang="ru-RU" sz="2400" b="1" i="1" dirty="0" smtClean="0"/>
              <a:t>Обучение </a:t>
            </a:r>
            <a:r>
              <a:rPr lang="ru-RU" sz="2400" b="1" i="1" dirty="0" smtClean="0"/>
              <a:t>учащихся самостоятельной и мотивированной организации своей познавательной деятельности</a:t>
            </a:r>
          </a:p>
          <a:p>
            <a:r>
              <a:rPr lang="ru-RU" sz="2400" b="1" i="1" dirty="0" smtClean="0"/>
              <a:t>Развитие способности учащихся осмысливать чужую культуру и ментальность, сравнивать и сопоставлять с собственным мировоззрением и жизненным опытом, обогащать собственную картину мира новыми знаниями</a:t>
            </a:r>
          </a:p>
          <a:p>
            <a:pPr algn="ctr">
              <a:buNone/>
            </a:pPr>
            <a:endParaRPr lang="ru-RU" sz="2400" b="1" i="1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Аспекты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Г</a:t>
            </a:r>
            <a:r>
              <a:rPr lang="ru-RU" sz="3600" b="1" i="1" dirty="0" smtClean="0">
                <a:latin typeface="+mj-lt"/>
                <a:ea typeface="+mj-ea"/>
                <a:cs typeface="+mj-cs"/>
              </a:rPr>
              <a:t>рамматика</a:t>
            </a:r>
          </a:p>
          <a:p>
            <a:r>
              <a:rPr lang="ru-RU" sz="4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К</a:t>
            </a:r>
            <a:r>
              <a:rPr lang="ru-RU" sz="3600" b="1" i="1" dirty="0" smtClean="0">
                <a:latin typeface="+mj-lt"/>
                <a:ea typeface="+mj-ea"/>
                <a:cs typeface="+mj-cs"/>
              </a:rPr>
              <a:t>оммуникация –говорение</a:t>
            </a:r>
          </a:p>
          <a:p>
            <a:r>
              <a:rPr lang="ru-RU" sz="4000" b="1" i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А</a:t>
            </a:r>
            <a:r>
              <a:rPr lang="ru-RU" sz="3600" b="1" i="1" dirty="0" err="1" smtClean="0">
                <a:latin typeface="+mj-lt"/>
                <a:ea typeface="+mj-ea"/>
                <a:cs typeface="+mj-cs"/>
              </a:rPr>
              <a:t>удирование</a:t>
            </a:r>
            <a:endParaRPr lang="ru-RU" sz="3600" b="1" i="1" dirty="0" smtClean="0">
              <a:latin typeface="+mj-lt"/>
              <a:ea typeface="+mj-ea"/>
              <a:cs typeface="+mj-cs"/>
            </a:endParaRPr>
          </a:p>
          <a:p>
            <a:r>
              <a:rPr lang="ru-RU" sz="4000" b="1" i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Ч</a:t>
            </a:r>
            <a:r>
              <a:rPr lang="ru-RU" sz="3600" b="1" i="1" dirty="0" smtClean="0">
                <a:latin typeface="+mj-lt"/>
                <a:ea typeface="+mj-ea"/>
                <a:cs typeface="+mj-cs"/>
              </a:rPr>
              <a:t>тение </a:t>
            </a:r>
          </a:p>
          <a:p>
            <a:r>
              <a:rPr lang="ru-RU" sz="4000" b="1" i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П</a:t>
            </a:r>
            <a:r>
              <a:rPr lang="ru-RU" sz="3600" b="1" i="1" dirty="0" smtClean="0">
                <a:latin typeface="+mj-lt"/>
                <a:ea typeface="+mj-ea"/>
                <a:cs typeface="+mj-cs"/>
              </a:rPr>
              <a:t>исьмо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Грамматика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 </a:t>
            </a:r>
            <a:r>
              <a:rPr lang="ru-RU" sz="2800" i="1" dirty="0" smtClean="0">
                <a:latin typeface="+mj-lt"/>
                <a:ea typeface="+mj-ea"/>
                <a:cs typeface="+mj-cs"/>
              </a:rPr>
              <a:t>Скажи мне- и я забуду. Покажи мне - и я запомню. Вовлеки меня - и я научусь         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               </a:t>
            </a:r>
            <a:r>
              <a:rPr lang="ru-RU" sz="2000" i="1" dirty="0" smtClean="0">
                <a:latin typeface="+mj-lt"/>
                <a:ea typeface="+mj-ea"/>
                <a:cs typeface="+mj-cs"/>
              </a:rPr>
              <a:t>Китайская пословица</a:t>
            </a:r>
          </a:p>
        </p:txBody>
      </p:sp>
      <p:pic>
        <p:nvPicPr>
          <p:cNvPr id="1026" name="Picture 2" descr="https://lh4.googleusercontent.com/_OY-yBNwZY8I/TayPMZwe68I/AAAAAAAABzI/tSXTW-fyv5k/LearningPyra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33668"/>
            <a:ext cx="5429288" cy="3138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Грамматика</a:t>
            </a:r>
            <a:br>
              <a:rPr lang="ru-RU" sz="4000" b="1" i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endParaRPr lang="ru-RU" sz="4000" b="1" i="1" dirty="0" smtClean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4" name="Содержимое 3" descr="2011201322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3333773" cy="2500330"/>
          </a:xfrm>
        </p:spPr>
      </p:pic>
      <p:pic>
        <p:nvPicPr>
          <p:cNvPr id="6" name="Рисунок 5" descr="2011201322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000504"/>
            <a:ext cx="3524275" cy="2643206"/>
          </a:xfrm>
          <a:prstGeom prst="rect">
            <a:avLst/>
          </a:prstGeom>
        </p:spPr>
      </p:pic>
      <p:pic>
        <p:nvPicPr>
          <p:cNvPr id="7" name="Рисунок 6" descr="2910201322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071546"/>
            <a:ext cx="3286148" cy="24646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00464" y="3643314"/>
            <a:ext cx="5143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Основной целью обучения грамматическим явлениям английского языка является</a:t>
            </a:r>
            <a:r>
              <a:rPr lang="ru-RU" b="1" i="1" dirty="0" smtClean="0"/>
              <a:t> — формирование у учащихся </a:t>
            </a:r>
            <a:r>
              <a:rPr lang="ru-RU" b="1" i="1" dirty="0" err="1" smtClean="0"/>
              <a:t>грамматческих</a:t>
            </a:r>
            <a:r>
              <a:rPr lang="ru-RU" b="1" i="1" dirty="0" smtClean="0"/>
              <a:t> речевых навыков как одного из важнейших компонентов речевых умений говорения, </a:t>
            </a:r>
            <a:r>
              <a:rPr lang="ru-RU" b="1" i="1" dirty="0" err="1" smtClean="0"/>
              <a:t>аудирования</a:t>
            </a:r>
            <a:r>
              <a:rPr lang="ru-RU" b="1" i="1" dirty="0" smtClean="0"/>
              <a:t>, чтения и письма.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1201214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354" y="1270854"/>
            <a:ext cx="3643338" cy="2732504"/>
          </a:xfrm>
        </p:spPr>
      </p:pic>
      <p:pic>
        <p:nvPicPr>
          <p:cNvPr id="5" name="Рисунок 4" descr="141120121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285860"/>
            <a:ext cx="3595681" cy="26967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4214818"/>
            <a:ext cx="7572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Развивающее значение игры заложено в самой природе, ибо игра это всегда эмоции, а там, где эмоции, там активность, там внимание и воображение, там работает мышление. Я использую раздаточный материал с различными коммуникативными  ситуациями. </a:t>
            </a:r>
            <a:endParaRPr lang="ru-RU" sz="20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/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Коммуникация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Другая 1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318</Words>
  <Application>Microsoft Office PowerPoint</Application>
  <PresentationFormat>Экран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Яблочки в моей корзине</vt:lpstr>
      <vt:lpstr>Слайд 3</vt:lpstr>
      <vt:lpstr>Учитель открывает дверь, а входишь ты сам                    Китайская   народная  мудрость  </vt:lpstr>
      <vt:lpstr>Цель: </vt:lpstr>
      <vt:lpstr>Аспекты </vt:lpstr>
      <vt:lpstr>Грамматика</vt:lpstr>
      <vt:lpstr>Грамматика </vt:lpstr>
      <vt:lpstr>Коммуникация</vt:lpstr>
      <vt:lpstr>Коммуникация</vt:lpstr>
      <vt:lpstr>Коммуникация</vt:lpstr>
      <vt:lpstr>Аудирование</vt:lpstr>
      <vt:lpstr>Слайд 13</vt:lpstr>
      <vt:lpstr>Слайд 14</vt:lpstr>
      <vt:lpstr>Чтение</vt:lpstr>
      <vt:lpstr>Чтение </vt:lpstr>
      <vt:lpstr>Письмо</vt:lpstr>
      <vt:lpstr>Проектный метод </vt:lpstr>
      <vt:lpstr>«Вся гордость учителя в учениках, в росте посеянных семян»                                                                             Д.И. Менделеев</vt:lpstr>
      <vt:lpstr>Результаты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DNA7 X86</cp:lastModifiedBy>
  <cp:revision>45</cp:revision>
  <dcterms:created xsi:type="dcterms:W3CDTF">2013-08-25T11:52:01Z</dcterms:created>
  <dcterms:modified xsi:type="dcterms:W3CDTF">2013-12-01T15:38:02Z</dcterms:modified>
</cp:coreProperties>
</file>