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87" r:id="rId8"/>
    <p:sldId id="292" r:id="rId9"/>
    <p:sldId id="291" r:id="rId10"/>
    <p:sldId id="283" r:id="rId11"/>
    <p:sldId id="265" r:id="rId12"/>
    <p:sldId id="284" r:id="rId13"/>
    <p:sldId id="285" r:id="rId14"/>
    <p:sldId id="279" r:id="rId15"/>
    <p:sldId id="278" r:id="rId16"/>
    <p:sldId id="289" r:id="rId17"/>
    <p:sldId id="290" r:id="rId18"/>
    <p:sldId id="288" r:id="rId19"/>
    <p:sldId id="286" r:id="rId20"/>
    <p:sldId id="271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402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Низкий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cat>
            <c:numRef>
              <c:f>Лист1!$B$1:$D$1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23</c:v>
                </c:pt>
                <c:pt idx="1">
                  <c:v>18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57</c:v>
                </c:pt>
                <c:pt idx="1">
                  <c:v>69</c:v>
                </c:pt>
                <c:pt idx="2">
                  <c:v>69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Высокий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20</c:v>
                </c:pt>
                <c:pt idx="1">
                  <c:v>8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869056"/>
        <c:axId val="68628416"/>
        <c:axId val="0"/>
      </c:bar3DChart>
      <c:catAx>
        <c:axId val="10986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68628416"/>
        <c:crosses val="autoZero"/>
        <c:auto val="1"/>
        <c:lblAlgn val="ctr"/>
        <c:lblOffset val="100"/>
        <c:noMultiLvlLbl val="0"/>
      </c:catAx>
      <c:valAx>
        <c:axId val="6862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9869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Лист2!$A$2</c:f>
              <c:strCache>
                <c:ptCount val="1"/>
                <c:pt idx="0">
                  <c:v>2014-2015 год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Лист2!$B$15:$B$18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7а</c:v>
                </c:pt>
              </c:strCache>
            </c:strRef>
          </c:cat>
          <c:val>
            <c:numRef>
              <c:f>Лист2!$C$2:$C$4</c:f>
              <c:numCache>
                <c:formatCode>0.0%</c:formatCode>
                <c:ptCount val="3"/>
                <c:pt idx="0">
                  <c:v>0.58299999999999996</c:v>
                </c:pt>
                <c:pt idx="1">
                  <c:v>0.67400000000000004</c:v>
                </c:pt>
                <c:pt idx="2">
                  <c:v>0.72699999999999998</c:v>
                </c:pt>
              </c:numCache>
            </c:numRef>
          </c:val>
        </c:ser>
        <c:ser>
          <c:idx val="0"/>
          <c:order val="1"/>
          <c:tx>
            <c:strRef>
              <c:f>Лист2!$A$5</c:f>
              <c:strCache>
                <c:ptCount val="1"/>
                <c:pt idx="0">
                  <c:v>2015-2016 год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Лист2!$B$15:$B$18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7а</c:v>
                </c:pt>
              </c:strCache>
            </c:strRef>
          </c:cat>
          <c:val>
            <c:numRef>
              <c:f>Лист2!$C$5:$C$7</c:f>
              <c:numCache>
                <c:formatCode>0.0%</c:formatCode>
                <c:ptCount val="3"/>
                <c:pt idx="0">
                  <c:v>0.62</c:v>
                </c:pt>
                <c:pt idx="1">
                  <c:v>0.69399999999999995</c:v>
                </c:pt>
                <c:pt idx="2">
                  <c:v>0.70499999999999996</c:v>
                </c:pt>
              </c:numCache>
            </c:numRef>
          </c:val>
        </c:ser>
        <c:ser>
          <c:idx val="2"/>
          <c:order val="2"/>
          <c:tx>
            <c:strRef>
              <c:f>Лист2!$A$8</c:f>
              <c:strCache>
                <c:ptCount val="1"/>
                <c:pt idx="0">
                  <c:v>2016-2017 год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Лист2!$B$15:$B$18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7а</c:v>
                </c:pt>
              </c:strCache>
            </c:strRef>
          </c:cat>
          <c:val>
            <c:numRef>
              <c:f>Лист2!$C$8:$C$10</c:f>
              <c:numCache>
                <c:formatCode>0.0%</c:formatCode>
                <c:ptCount val="3"/>
                <c:pt idx="0">
                  <c:v>0.79</c:v>
                </c:pt>
                <c:pt idx="1">
                  <c:v>0.76</c:v>
                </c:pt>
                <c:pt idx="2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90528"/>
        <c:axId val="68631296"/>
      </c:barChart>
      <c:catAx>
        <c:axId val="111190528"/>
        <c:scaling>
          <c:orientation val="minMax"/>
        </c:scaling>
        <c:delete val="1"/>
        <c:axPos val="b"/>
        <c:majorTickMark val="out"/>
        <c:minorTickMark val="none"/>
        <c:tickLblPos val="nextTo"/>
        <c:crossAx val="68631296"/>
        <c:crosses val="autoZero"/>
        <c:auto val="1"/>
        <c:lblAlgn val="ctr"/>
        <c:lblOffset val="100"/>
        <c:noMultiLvlLbl val="0"/>
      </c:catAx>
      <c:valAx>
        <c:axId val="6863129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11190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CC06B7-6A56-4F91-B1DE-5316F095C328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193B72-10C1-46FC-BD01-F0A88FE4BF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714620"/>
            <a:ext cx="8352928" cy="144016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Технология развивающего обучения - одно из условий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формирования коммуникативной компетенции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уроках иностранного языка.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13176"/>
            <a:ext cx="7488832" cy="11521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Гладская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Елена Викторовна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учитель иностранного языка муниципального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бюджетного общеобразовательного учреждения СОШ № 18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углубленным изучением </a:t>
            </a:r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отдельных 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предметов города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Невинномысска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 l="12992" t="22168" r="14370" b="47244"/>
          <a:stretch>
            <a:fillRect/>
          </a:stretch>
        </p:blipFill>
        <p:spPr bwMode="auto">
          <a:xfrm>
            <a:off x="357158" y="357166"/>
            <a:ext cx="845666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37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112" y="836712"/>
            <a:ext cx="8797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Приемы развивающего обучения </a:t>
            </a:r>
          </a:p>
          <a:p>
            <a:r>
              <a:rPr lang="ru-RU" sz="2400" dirty="0" smtClean="0"/>
              <a:t>драматизации</a:t>
            </a:r>
            <a:r>
              <a:rPr lang="ru-RU" sz="2400" dirty="0"/>
              <a:t>, развивающие выразительность речи, мимику, эмоциональность. Учитель в данном случае может и должен служить эталоном для подражания – он мотивирует учеников к выразительности через собственное «вкусное» проживание учебных речевых ситуаций, через эмоциональное примыкание к ученикам.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 descr="Изображение 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68" y="3815448"/>
            <a:ext cx="3770160" cy="2513440"/>
          </a:xfrm>
          <a:prstGeom prst="rect">
            <a:avLst/>
          </a:prstGeom>
        </p:spPr>
      </p:pic>
      <p:pic>
        <p:nvPicPr>
          <p:cNvPr id="4" name="Содержимое 3" descr="Изображение 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10698"/>
            <a:ext cx="3777285" cy="25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87025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Система уроков по такой технологии представляет  из себя примерно следующее: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ru-RU" sz="2200" b="1" dirty="0" smtClean="0">
              <a:solidFill>
                <a:schemeClr val="tx2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 smtClean="0">
                <a:solidFill>
                  <a:schemeClr val="tx2"/>
                </a:solidFill>
              </a:rPr>
              <a:t>изучение </a:t>
            </a:r>
            <a:r>
              <a:rPr lang="ru-RU" sz="2200" b="1" dirty="0">
                <a:solidFill>
                  <a:schemeClr val="tx2"/>
                </a:solidFill>
              </a:rPr>
              <a:t>нового языкового материала и первичное закрепление на уровне словосочетаний, предложений, мини-диалогов, мини-текстов;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соединение нового материала с изученным ранее (во всех видах речевой деятельности);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применение новых языковых средств  для решения различных коммуникативных задач (включая задания творческого, проектного характера). Парная, групповая и индивидуальная работа;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итоговая контрольная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3841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41120132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84" y="620688"/>
            <a:ext cx="4191029" cy="3143272"/>
          </a:xfrm>
          <a:prstGeom prst="rect">
            <a:avLst/>
          </a:prstGeom>
        </p:spPr>
      </p:pic>
      <p:pic>
        <p:nvPicPr>
          <p:cNvPr id="3" name="Рисунок 2" descr="221120132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4095779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01120132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714776" cy="2786082"/>
          </a:xfrm>
          <a:prstGeom prst="rect">
            <a:avLst/>
          </a:prstGeom>
        </p:spPr>
      </p:pic>
      <p:pic>
        <p:nvPicPr>
          <p:cNvPr id="3" name="Рисунок 2" descr="201120132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86190"/>
            <a:ext cx="3429024" cy="2571767"/>
          </a:xfrm>
          <a:prstGeom prst="rect">
            <a:avLst/>
          </a:prstGeom>
        </p:spPr>
      </p:pic>
      <p:pic>
        <p:nvPicPr>
          <p:cNvPr id="1026" name="Picture 2" descr="G:\мои фото\12102011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900" y="714356"/>
            <a:ext cx="3946194" cy="2214578"/>
          </a:xfrm>
          <a:prstGeom prst="rect">
            <a:avLst/>
          </a:prstGeom>
          <a:noFill/>
        </p:spPr>
      </p:pic>
      <p:pic>
        <p:nvPicPr>
          <p:cNvPr id="1027" name="Picture 3" descr="D:\Documents\Флешка белая\мои фото\13092011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29066"/>
            <a:ext cx="4115308" cy="2309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3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2676"/>
            <a:ext cx="8780299" cy="34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75400"/>
              </p:ext>
            </p:extLst>
          </p:nvPr>
        </p:nvGraphicFramePr>
        <p:xfrm>
          <a:off x="1115616" y="1268760"/>
          <a:ext cx="7056783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1763643"/>
                <a:gridCol w="1764380"/>
                <a:gridCol w="1764380"/>
                <a:gridCol w="1764380"/>
              </a:tblGrid>
              <a:tr h="378042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Низкий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Высокий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928662" y="3000372"/>
          <a:ext cx="742955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17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917487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0416"/>
              </p:ext>
            </p:extLst>
          </p:nvPr>
        </p:nvGraphicFramePr>
        <p:xfrm>
          <a:off x="707018" y="992322"/>
          <a:ext cx="7543800" cy="18606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15103"/>
                <a:gridCol w="2515103"/>
                <a:gridCol w="2513594"/>
              </a:tblGrid>
              <a:tr h="285373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2014-2015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39" marR="6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2015-2016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39" marR="6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2016-2017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39" marR="6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24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58,3%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67,4%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</a:rPr>
                        <a:t> б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72,7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средний – 63%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39" marR="6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62%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69,4%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70,5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средний – 65,3%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39" marR="6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79%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б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– 76%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11а–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52095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средний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– 75,4%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739" marR="6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714348" y="3000372"/>
          <a:ext cx="6267450" cy="36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142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Средний тестовый балл по предметам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ЕГЭ в г. Невинномысске и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Ставропольском крае 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/>
        </p:nvGraphicFramePr>
        <p:xfrm>
          <a:off x="214313" y="1500188"/>
          <a:ext cx="8712200" cy="4948428"/>
        </p:xfrm>
        <a:graphic>
          <a:graphicData uri="http://schemas.openxmlformats.org/drawingml/2006/table">
            <a:tbl>
              <a:tblPr/>
              <a:tblGrid>
                <a:gridCol w="1498600"/>
                <a:gridCol w="1093787"/>
                <a:gridCol w="1141413"/>
                <a:gridCol w="1244600"/>
                <a:gridCol w="1244600"/>
                <a:gridCol w="1244600"/>
                <a:gridCol w="12446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Н-к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Н-к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Н-к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70,14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69,65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(П  уровень)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43,01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41,93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59,78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49,57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52,49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62,10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63,11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49,41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52,25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49,57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6E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54,49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1071549"/>
          <a:ext cx="7643866" cy="5000660"/>
        </p:xfrm>
        <a:graphic>
          <a:graphicData uri="http://schemas.openxmlformats.org/drawingml/2006/table">
            <a:tbl>
              <a:tblPr/>
              <a:tblGrid>
                <a:gridCol w="2547689"/>
                <a:gridCol w="2547689"/>
                <a:gridCol w="2548488"/>
              </a:tblGrid>
              <a:tr h="8001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ФИО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Балл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Аксенова Анастасия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Гаврилец Марина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69%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Гордиенко Ксения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Магомедов Миша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46%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Мироненко Анастасия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Самойленко Иван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77%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Переверзева Елизавета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"/>
            <a:ext cx="89829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по ЕГЭ за 2016-2017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уч.год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Пользователь\Desktop\Клоос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2181782" cy="3000396"/>
          </a:xfrm>
          <a:prstGeom prst="rect">
            <a:avLst/>
          </a:prstGeom>
          <a:noFill/>
        </p:spPr>
      </p:pic>
      <p:pic>
        <p:nvPicPr>
          <p:cNvPr id="43011" name="Picture 3" descr="C:\Users\Пользователь\Desktop\Клоос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86124"/>
            <a:ext cx="2100258" cy="2888284"/>
          </a:xfrm>
          <a:prstGeom prst="rect">
            <a:avLst/>
          </a:prstGeom>
          <a:noFill/>
        </p:spPr>
      </p:pic>
      <p:pic>
        <p:nvPicPr>
          <p:cNvPr id="43012" name="Picture 4" descr="C:\Users\Пользователь\Desktop\Клоос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86124"/>
            <a:ext cx="2137894" cy="2940041"/>
          </a:xfrm>
          <a:prstGeom prst="rect">
            <a:avLst/>
          </a:prstGeom>
          <a:noFill/>
        </p:spPr>
      </p:pic>
      <p:pic>
        <p:nvPicPr>
          <p:cNvPr id="43013" name="Picture 5" descr="C:\Users\Пользователь\Desktop\Клоос\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14282" y="285728"/>
            <a:ext cx="2025941" cy="2786082"/>
          </a:xfrm>
          <a:prstGeom prst="rect">
            <a:avLst/>
          </a:prstGeom>
          <a:noFill/>
        </p:spPr>
      </p:pic>
      <p:pic>
        <p:nvPicPr>
          <p:cNvPr id="43014" name="Picture 6" descr="C:\Users\Пользователь\Desktop\Клоос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285728"/>
            <a:ext cx="2070097" cy="2846806"/>
          </a:xfrm>
          <a:prstGeom prst="rect">
            <a:avLst/>
          </a:prstGeom>
          <a:noFill/>
        </p:spPr>
      </p:pic>
      <p:pic>
        <p:nvPicPr>
          <p:cNvPr id="43015" name="Picture 7" descr="C:\Users\Пользователь\Desktop\Клоос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4675876" y="214290"/>
            <a:ext cx="2129835" cy="2928958"/>
          </a:xfrm>
          <a:prstGeom prst="rect">
            <a:avLst/>
          </a:prstGeom>
          <a:noFill/>
        </p:spPr>
      </p:pic>
      <p:pic>
        <p:nvPicPr>
          <p:cNvPr id="43016" name="Picture 8" descr="D:\Documents\Флешка белая\грамоты\Бенко\щд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0417" y="214290"/>
            <a:ext cx="223358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000264" cy="2750951"/>
          </a:xfrm>
          <a:prstGeom prst="rect">
            <a:avLst/>
          </a:prstGeom>
        </p:spPr>
      </p:pic>
      <p:pic>
        <p:nvPicPr>
          <p:cNvPr id="16385" name="Picture 1" descr="D:\Documents\Флешка белая\грамоты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0162" y="3133152"/>
            <a:ext cx="2719387" cy="3739712"/>
          </a:xfrm>
          <a:prstGeom prst="rect">
            <a:avLst/>
          </a:prstGeom>
          <a:noFill/>
        </p:spPr>
      </p:pic>
      <p:pic>
        <p:nvPicPr>
          <p:cNvPr id="16386" name="Picture 2" descr="D:\Documents\Флешка белая\грамоты\грамоты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04"/>
            <a:ext cx="2025941" cy="2786082"/>
          </a:xfrm>
          <a:prstGeom prst="rect">
            <a:avLst/>
          </a:prstGeom>
          <a:noFill/>
        </p:spPr>
      </p:pic>
      <p:pic>
        <p:nvPicPr>
          <p:cNvPr id="16387" name="Picture 3" descr="D:\Documents\Флешка белая\грамоты\грамоты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16460" y="-130104"/>
            <a:ext cx="2597359" cy="3571900"/>
          </a:xfrm>
          <a:prstGeom prst="rect">
            <a:avLst/>
          </a:prstGeom>
          <a:noFill/>
        </p:spPr>
      </p:pic>
      <p:pic>
        <p:nvPicPr>
          <p:cNvPr id="16389" name="Picture 5" descr="D:\Documents\Флешка белая\грамоты\Бенко\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167206"/>
            <a:ext cx="2389397" cy="3190728"/>
          </a:xfrm>
          <a:prstGeom prst="rect">
            <a:avLst/>
          </a:prstGeom>
          <a:noFill/>
        </p:spPr>
      </p:pic>
      <p:pic>
        <p:nvPicPr>
          <p:cNvPr id="16390" name="Picture 6" descr="D:\Documents\Флешка белая\грамоты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3193" y="3071810"/>
            <a:ext cx="2276413" cy="313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4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088" y="692150"/>
            <a:ext cx="8316912" cy="51847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Противоречия:</a:t>
            </a:r>
          </a:p>
          <a:p>
            <a:r>
              <a:rPr lang="ru-RU" b="1" dirty="0"/>
              <a:t>противоречие </a:t>
            </a:r>
            <a:r>
              <a:rPr lang="ru-RU" dirty="0"/>
              <a:t>между содержанием программ по иностранному языку и современными требованиями к формированию универсальных учебных действий- (коммуникативных).</a:t>
            </a:r>
          </a:p>
          <a:p>
            <a:pPr lvl="0"/>
            <a:r>
              <a:rPr lang="ru-RU" b="1" dirty="0"/>
              <a:t>противоречие </a:t>
            </a:r>
            <a:r>
              <a:rPr lang="ru-RU" dirty="0" smtClean="0"/>
              <a:t>между </a:t>
            </a:r>
            <a:r>
              <a:rPr lang="ru-RU" dirty="0"/>
              <a:t>увеличивающейся тенденцией к потреблению информации в готовом виде и недостаточной форсированностью умений в переработке этой информации;</a:t>
            </a:r>
          </a:p>
          <a:p>
            <a:pPr lvl="0"/>
            <a:r>
              <a:rPr lang="ru-RU" dirty="0"/>
              <a:t> </a:t>
            </a:r>
            <a:r>
              <a:rPr lang="ru-RU" b="1" dirty="0"/>
              <a:t>противоречие</a:t>
            </a:r>
            <a:r>
              <a:rPr lang="ru-RU" dirty="0"/>
              <a:t> между учебной и личностной мотивацией учащегося </a:t>
            </a:r>
          </a:p>
          <a:p>
            <a:pPr lvl="0"/>
            <a:r>
              <a:rPr lang="ru-RU" b="1" dirty="0"/>
              <a:t>противоречие </a:t>
            </a:r>
            <a:r>
              <a:rPr lang="ru-RU" dirty="0" smtClean="0"/>
              <a:t>между </a:t>
            </a:r>
            <a:r>
              <a:rPr lang="ru-RU" dirty="0"/>
              <a:t>увеличивающейся тенденцией к потреблению информации в готовом виде и недостаточной форсированностью умений в переработке, анализе этой информации;</a:t>
            </a:r>
          </a:p>
          <a:p>
            <a:pPr lvl="0"/>
            <a:r>
              <a:rPr lang="ru-RU" b="1" dirty="0"/>
              <a:t> противоречие </a:t>
            </a:r>
            <a:r>
              <a:rPr lang="ru-RU" dirty="0"/>
              <a:t>между учебной и личностной мотивацией учащегося в процессе организации учебной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3031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Развивающие технологии изменяют </a:t>
            </a:r>
            <a:r>
              <a:rPr lang="ru-RU" sz="3200" dirty="0">
                <a:solidFill>
                  <a:schemeClr val="tx1"/>
                </a:solidFill>
              </a:rPr>
              <a:t>практически все составные части образовательного процесса: систему оценивания, тип отношений школьников друг с другом и с педагогом, отбор учебного содержания.</a:t>
            </a:r>
          </a:p>
        </p:txBody>
      </p:sp>
      <p:pic>
        <p:nvPicPr>
          <p:cNvPr id="15362" name="Picture 2" descr="Картинки по запросу счастливый уче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57562"/>
            <a:ext cx="4429125" cy="294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0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Ученик- это не сосуд, который надо наполнить, а факел, который надо зажечь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b="1" i="1" dirty="0" smtClean="0"/>
              <a:t>Плутарх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56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4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Ведущей </a:t>
            </a:r>
            <a:r>
              <a:rPr lang="ru-RU" sz="2800" b="1" dirty="0"/>
              <a:t>идеей</a:t>
            </a:r>
            <a:r>
              <a:rPr lang="ru-RU" sz="2800" dirty="0"/>
              <a:t> стало </a:t>
            </a:r>
            <a:r>
              <a:rPr lang="ru-RU" sz="2800" b="1" i="1" dirty="0"/>
              <a:t>создание среды для формирования внутренней мотивации каждого ученика к изучению английского языка.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3492388" cy="3188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08920"/>
            <a:ext cx="5195267" cy="34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208912" cy="572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6600"/>
                </a:solidFill>
              </a:rPr>
              <a:t>Цель педагогической деятельности: </a:t>
            </a:r>
            <a:r>
              <a:rPr lang="ru-RU" sz="2400" b="1" i="1" dirty="0">
                <a:solidFill>
                  <a:srgbClr val="006600"/>
                </a:solidFill>
              </a:rPr>
              <a:t>поиск новых технологий и приемов для формирования коммуникативных компетенций учащихся и создание условия для общения.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ru-RU" sz="2400" dirty="0" smtClean="0">
                <a:solidFill>
                  <a:srgbClr val="006600"/>
                </a:solidFill>
              </a:rPr>
              <a:t> </a:t>
            </a:r>
            <a:r>
              <a:rPr lang="ru-RU" sz="2200" b="1" dirty="0">
                <a:solidFill>
                  <a:schemeClr val="tx2"/>
                </a:solidFill>
              </a:rPr>
              <a:t>Для реализации данной цели необходимо решить </a:t>
            </a:r>
            <a:r>
              <a:rPr lang="ru-RU" sz="2200" dirty="0">
                <a:solidFill>
                  <a:schemeClr val="tx2"/>
                </a:solidFill>
              </a:rPr>
              <a:t>ряд задач</a:t>
            </a:r>
            <a:r>
              <a:rPr lang="ru-RU" sz="2200" b="1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 -развивать у учащихся устойчивый интерес к знаниям, потребность к самостоятельному поиску, сделать учение радостным.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 создать систему способов и приемов стимулирования высокой мотивации изучения иностранного языка;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 создать условия для кооперативного взаимодействия в условиях урочной и внеурочной работы в сфере учителя и ученика;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-создать комфортные психологические условия для правильной коммуникативной среды  ученика;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2200" b="1" dirty="0">
                <a:solidFill>
                  <a:schemeClr val="tx2"/>
                </a:solidFill>
              </a:rPr>
              <a:t>обеспечивать формирование иноязычной коммуникативной</a:t>
            </a:r>
          </a:p>
        </p:txBody>
      </p:sp>
    </p:spTree>
    <p:extLst>
      <p:ext uri="{BB962C8B-B14F-4D97-AF65-F5344CB8AC3E}">
        <p14:creationId xmlns:p14="http://schemas.microsoft.com/office/powerpoint/2010/main" val="21424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ru-RU" sz="2800" b="1" dirty="0">
                <a:solidFill>
                  <a:schemeClr val="tx2"/>
                </a:solidFill>
              </a:rPr>
              <a:t>Гипотеза</a:t>
            </a:r>
            <a:r>
              <a:rPr lang="ru-RU" sz="2200" b="1" dirty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dirty="0">
                <a:solidFill>
                  <a:schemeClr val="tx2"/>
                </a:solidFill>
              </a:rPr>
              <a:t>если обучение английскому языкам построить на основе  технологии развивающего обучения, это повысит уровень лингвистической и коммуникативной компетенции учащихся.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26008"/>
            <a:ext cx="82089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принципы:</a:t>
            </a:r>
          </a:p>
          <a:p>
            <a:r>
              <a:rPr lang="ru-RU" b="1" dirty="0"/>
              <a:t>принцип сознательности</a:t>
            </a:r>
            <a:r>
              <a:rPr lang="ru-RU" dirty="0"/>
              <a:t> – заключается в обучении пониманию и выражению собственных мыслей на английском языке. </a:t>
            </a:r>
            <a:r>
              <a:rPr lang="ru-RU" dirty="0" smtClean="0"/>
              <a:t>развитии </a:t>
            </a:r>
            <a:r>
              <a:rPr lang="ru-RU" dirty="0"/>
              <a:t>речевой компетенции.</a:t>
            </a:r>
          </a:p>
          <a:p>
            <a:r>
              <a:rPr lang="ru-RU" dirty="0"/>
              <a:t>– </a:t>
            </a:r>
            <a:r>
              <a:rPr lang="ru-RU" b="1" dirty="0"/>
              <a:t>принцип активности</a:t>
            </a:r>
            <a:r>
              <a:rPr lang="ru-RU" dirty="0"/>
              <a:t> – предполагает интеллектуальную, эмоциональную и речевую активность. </a:t>
            </a:r>
          </a:p>
          <a:p>
            <a:r>
              <a:rPr lang="ru-RU" dirty="0"/>
              <a:t>– </a:t>
            </a:r>
            <a:r>
              <a:rPr lang="ru-RU" b="1" dirty="0"/>
              <a:t>принцип наглядности</a:t>
            </a:r>
            <a:r>
              <a:rPr lang="ru-RU" dirty="0"/>
              <a:t> (слуховая, зрительная). </a:t>
            </a:r>
          </a:p>
          <a:p>
            <a:r>
              <a:rPr lang="ru-RU" dirty="0"/>
              <a:t>– </a:t>
            </a:r>
            <a:r>
              <a:rPr lang="ru-RU" b="1" dirty="0"/>
              <a:t>принцип прочности</a:t>
            </a:r>
            <a:r>
              <a:rPr lang="ru-RU" dirty="0"/>
              <a:t> усвоения осуществляется посредством подбора разнообразного материала, объединенного одной тематикой, подбор разнообразных видов речевой деятельности.</a:t>
            </a:r>
          </a:p>
          <a:p>
            <a:r>
              <a:rPr lang="ru-RU" b="1" dirty="0"/>
              <a:t>– коммуникативный принцип.</a:t>
            </a:r>
            <a:endParaRPr lang="ru-RU" dirty="0"/>
          </a:p>
          <a:p>
            <a:r>
              <a:rPr lang="ru-RU" dirty="0"/>
              <a:t>– </a:t>
            </a:r>
            <a:r>
              <a:rPr lang="ru-RU" b="1" dirty="0"/>
              <a:t>воспитывающий принцип</a:t>
            </a:r>
            <a:r>
              <a:rPr lang="ru-RU" dirty="0"/>
              <a:t> – активизация интереса к проблеме изучения политики. Повышение мотивации изучения данной темы. Развитие чувства морального долга и патриотизма.</a:t>
            </a:r>
          </a:p>
        </p:txBody>
      </p:sp>
    </p:spTree>
    <p:extLst>
      <p:ext uri="{BB962C8B-B14F-4D97-AF65-F5344CB8AC3E}">
        <p14:creationId xmlns:p14="http://schemas.microsoft.com/office/powerpoint/2010/main" val="291095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20688"/>
            <a:ext cx="3312367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ВНЕШНИЕ РЕСУРСЫ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620688"/>
            <a:ext cx="3312367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ВНУТРЕННИЕ РЕСУРСЫ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132856"/>
            <a:ext cx="864096" cy="38884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ЛИЧНОСТЬ УЧИТЕЛЯ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2068" y="2132856"/>
            <a:ext cx="864096" cy="38884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СОДЕРЖАНИЕ МАТЕРИАЛА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2132856"/>
            <a:ext cx="864096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СОЦИАЛЬНЫЙ ОПЫТ  ЛИЧНОСТИ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2132856"/>
            <a:ext cx="864096" cy="38884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УРОВЕНЬ ЯЗЫКОВОГО РАЗВИТИЯ ЛИЧНОСТИ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85" name="AutoShape 1"/>
          <p:cNvSpPr>
            <a:spLocks noChangeShapeType="1"/>
          </p:cNvSpPr>
          <p:nvPr/>
        </p:nvSpPr>
        <p:spPr bwMode="auto">
          <a:xfrm flipV="1">
            <a:off x="2117725" y="752475"/>
            <a:ext cx="527050" cy="6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457200"/>
            <a:ext cx="83896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учебной деятельности в рамках технологии развивающего обучения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5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Объяснение нового материала</a:t>
            </a:r>
            <a:r>
              <a:rPr lang="ru-RU" sz="24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Этап постановки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4786314" y="2071678"/>
            <a:ext cx="85725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428868"/>
            <a:ext cx="294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учебной задачи (УЗ).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5720" y="3000372"/>
            <a:ext cx="828677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Методические приемы: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Использование специально отобранного дидактического материла (внешне должны быть похожи на задания, выполняемые учениками с успехом) для обнаружения проблемы.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Сопоставление разных точек зрения на языковое явление (привлечение разных источников информации). Аутентичные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Создание ситуаций, способствующих введению учебной задачи: реальные речевые или языковые трудности (ошибки в речи, использование “лишних” вопросов, заданных на предыдущих уроках).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42976" y="2285992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«Опробование» модели на учебном материале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428992" y="214290"/>
            <a:ext cx="1443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/>
              <a:t>Этапы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28662" y="1857364"/>
            <a:ext cx="6643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 решения Учебной задачи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(УЗ)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071538" y="3071810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 «Опробование» модели на учебном материале 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71538" y="3786190"/>
            <a:ext cx="7358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Отработка нового правила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357694"/>
            <a:ext cx="5572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Этап рефлексии и контроля.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142984"/>
            <a:ext cx="6333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Технология развивающего обучения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yazyki.ru/wp-content/uploads/2013/03/tu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929486" cy="54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</TotalTime>
  <Words>846</Words>
  <Application>Microsoft Office PowerPoint</Application>
  <PresentationFormat>Экран (4:3)</PresentationFormat>
  <Paragraphs>204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Технология развивающего обучения - одно из условий  формирования коммуникативной компетенции  на уроках иностранного языка.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задача как один из способов формирования иноязычной компетенции</dc:title>
  <dc:creator>ASPIRE-4736G</dc:creator>
  <cp:lastModifiedBy>Антон</cp:lastModifiedBy>
  <cp:revision>48</cp:revision>
  <dcterms:created xsi:type="dcterms:W3CDTF">2012-04-16T17:02:45Z</dcterms:created>
  <dcterms:modified xsi:type="dcterms:W3CDTF">2017-12-03T17:39:48Z</dcterms:modified>
</cp:coreProperties>
</file>